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80" r:id="rId2"/>
    <p:sldId id="258" r:id="rId3"/>
    <p:sldId id="281" r:id="rId4"/>
    <p:sldId id="282" r:id="rId5"/>
    <p:sldId id="271" r:id="rId6"/>
    <p:sldId id="259" r:id="rId7"/>
    <p:sldId id="262" r:id="rId8"/>
    <p:sldId id="263" r:id="rId9"/>
    <p:sldId id="286" r:id="rId10"/>
    <p:sldId id="264" r:id="rId11"/>
    <p:sldId id="265" r:id="rId12"/>
    <p:sldId id="266" r:id="rId13"/>
    <p:sldId id="268" r:id="rId14"/>
    <p:sldId id="267" r:id="rId15"/>
    <p:sldId id="269" r:id="rId16"/>
    <p:sldId id="270" r:id="rId17"/>
    <p:sldId id="284" r:id="rId18"/>
    <p:sldId id="272" r:id="rId19"/>
    <p:sldId id="283" r:id="rId20"/>
    <p:sldId id="273" r:id="rId21"/>
    <p:sldId id="274" r:id="rId22"/>
    <p:sldId id="275" r:id="rId23"/>
    <p:sldId id="276" r:id="rId24"/>
    <p:sldId id="287" r:id="rId25"/>
    <p:sldId id="277" r:id="rId26"/>
    <p:sldId id="278" r:id="rId27"/>
    <p:sldId id="279" r:id="rId2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notesMaster" Target="notesMasters/notesMaster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theme" Target="theme/theme1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700F96-D6D9-43B0-B44C-0A897D9AE7CF}" type="datetimeFigureOut">
              <a:rPr lang="pt-BR" smtClean="0"/>
              <a:t>23/01/2020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4929B2-7DC7-4CD7-8735-E62D627D11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964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Energy efficiency and renewable energy are the main pillars of the energy transition. While</a:t>
            </a:r>
          </a:p>
          <a:p>
            <a:r>
              <a:rPr lang="en-US" dirty="0"/>
              <a:t>different paths can mitigate climate change, renewable energy and energy efficiency provide</a:t>
            </a:r>
          </a:p>
          <a:p>
            <a:r>
              <a:rPr lang="en-US" dirty="0"/>
              <a:t>the optimal pathway to deliver the majority of the emission cuts needed at the necessary speed.</a:t>
            </a:r>
          </a:p>
          <a:p>
            <a:r>
              <a:rPr lang="en-US" dirty="0"/>
              <a:t>Together they can provide over 90% of the energy-related CO2 emission reductions that are</a:t>
            </a:r>
          </a:p>
          <a:p>
            <a:r>
              <a:rPr lang="en-US" dirty="0"/>
              <a:t>required, using technologies that are safe, reliable, affordable and widely available.</a:t>
            </a:r>
          </a:p>
          <a:p>
            <a:r>
              <a:rPr lang="en-US" dirty="0"/>
              <a:t>Renewable energy and energy efficiency need to expand in all sectors. The total share of</a:t>
            </a:r>
          </a:p>
          <a:p>
            <a:r>
              <a:rPr lang="en-US" dirty="0"/>
              <a:t>renewable energy must rise from around 15% of the total primary energy supply (TPES) in 2015 to</a:t>
            </a:r>
          </a:p>
          <a:p>
            <a:r>
              <a:rPr lang="en-US" dirty="0"/>
              <a:t>around two-thirds by 2050. To meet climate targets, the energy intensity of the global economy</a:t>
            </a:r>
          </a:p>
          <a:p>
            <a:r>
              <a:rPr lang="en-US" dirty="0"/>
              <a:t>will need to fall by about two-thirds by 2050, lowering the total primary energy supply in that year</a:t>
            </a:r>
          </a:p>
          <a:p>
            <a:r>
              <a:rPr lang="en-US" dirty="0"/>
              <a:t>to slightly less than 2015 levels. This can be achieved, despite significant population and economic</a:t>
            </a:r>
          </a:p>
          <a:p>
            <a:r>
              <a:rPr lang="en-US" dirty="0"/>
              <a:t>growth, by substantially improving energy efficiency.</a:t>
            </a:r>
          </a:p>
          <a:p>
            <a:r>
              <a:rPr lang="en-US" dirty="0"/>
              <a:t>By 2050, all countries can substantially increase the proportion of renewable energy in their</a:t>
            </a:r>
          </a:p>
          <a:p>
            <a:r>
              <a:rPr lang="en-US" dirty="0"/>
              <a:t>total energy use. </a:t>
            </a:r>
            <a:r>
              <a:rPr lang="en-US" dirty="0" err="1"/>
              <a:t>REmap</a:t>
            </a:r>
            <a:r>
              <a:rPr lang="en-US" dirty="0"/>
              <a:t>, a global roadmap prepared by the International Renewable Energy</a:t>
            </a:r>
          </a:p>
          <a:p>
            <a:r>
              <a:rPr lang="en-US" dirty="0"/>
              <a:t>Agency (IRENA), suggests that renewables can make up 60% or more of many countries’ total final</a:t>
            </a:r>
          </a:p>
          <a:p>
            <a:r>
              <a:rPr lang="en-US" dirty="0"/>
              <a:t>energy consumption (TFEC). For instance, China could increase the share of renewable energy in</a:t>
            </a:r>
          </a:p>
          <a:p>
            <a:r>
              <a:rPr lang="en-US" dirty="0"/>
              <a:t>its energy use from 7% in 2015 to 67% in 2050. In the European Union (EU), the share could grow</a:t>
            </a:r>
          </a:p>
          <a:p>
            <a:r>
              <a:rPr lang="en-US" dirty="0"/>
              <a:t>from about 17% to over 70%. India and the United States could see shares increase to two-thirds</a:t>
            </a:r>
          </a:p>
          <a:p>
            <a:r>
              <a:rPr lang="en-US" dirty="0"/>
              <a:t>or more.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4150E-38C0-43B7-945B-4CEEFBEF153A}" type="slidenum">
              <a:rPr lang="pt-BR" smtClean="0">
                <a:solidFill>
                  <a:prstClr val="black"/>
                </a:solidFill>
              </a:rPr>
              <a:pPr/>
              <a:t>3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656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Citar Steve Thomas: “... </a:t>
            </a:r>
            <a:r>
              <a:rPr lang="pt-BR" dirty="0" err="1"/>
              <a:t>Independent</a:t>
            </a:r>
            <a:r>
              <a:rPr lang="pt-BR" dirty="0"/>
              <a:t> </a:t>
            </a:r>
            <a:r>
              <a:rPr lang="pt-BR" dirty="0" err="1"/>
              <a:t>regulation</a:t>
            </a:r>
            <a:r>
              <a:rPr lang="pt-BR" dirty="0"/>
              <a:t> </a:t>
            </a:r>
            <a:r>
              <a:rPr lang="pt-BR" dirty="0" err="1"/>
              <a:t>might</a:t>
            </a:r>
            <a:r>
              <a:rPr lang="pt-BR" dirty="0"/>
              <a:t> </a:t>
            </a:r>
            <a:r>
              <a:rPr lang="pt-BR" dirty="0" err="1"/>
              <a:t>flourish</a:t>
            </a:r>
            <a:r>
              <a:rPr lang="pt-BR" dirty="0"/>
              <a:t> </a:t>
            </a:r>
            <a:r>
              <a:rPr lang="pt-BR" dirty="0" err="1"/>
              <a:t>only</a:t>
            </a:r>
            <a:r>
              <a:rPr lang="pt-BR" dirty="0"/>
              <a:t> </a:t>
            </a:r>
            <a:r>
              <a:rPr lang="pt-BR" dirty="0" err="1"/>
              <a:t>on</a:t>
            </a:r>
            <a:r>
              <a:rPr lang="pt-BR" dirty="0"/>
              <a:t> times </a:t>
            </a:r>
            <a:r>
              <a:rPr lang="pt-BR" dirty="0" err="1"/>
              <a:t>when</a:t>
            </a:r>
            <a:r>
              <a:rPr lang="pt-BR" dirty="0"/>
              <a:t> </a:t>
            </a:r>
            <a:r>
              <a:rPr lang="pt-BR" dirty="0" err="1"/>
              <a:t>difficult</a:t>
            </a:r>
            <a:r>
              <a:rPr lang="pt-BR" baseline="0" dirty="0"/>
              <a:t> are note </a:t>
            </a:r>
            <a:r>
              <a:rPr lang="pt-BR" baseline="0" dirty="0" err="1"/>
              <a:t>required</a:t>
            </a:r>
            <a:r>
              <a:rPr lang="pt-BR" baseline="0" dirty="0"/>
              <a:t>, </a:t>
            </a:r>
            <a:r>
              <a:rPr lang="pt-BR" baseline="0" dirty="0" err="1"/>
              <a:t>such</a:t>
            </a:r>
            <a:r>
              <a:rPr lang="pt-BR" baseline="0" dirty="0"/>
              <a:t> </a:t>
            </a:r>
            <a:r>
              <a:rPr lang="pt-BR" baseline="0" dirty="0" err="1"/>
              <a:t>than</a:t>
            </a:r>
            <a:r>
              <a:rPr lang="pt-BR" baseline="0" dirty="0"/>
              <a:t> </a:t>
            </a:r>
            <a:r>
              <a:rPr lang="pt-BR" baseline="0" dirty="0" err="1"/>
              <a:t>when</a:t>
            </a:r>
            <a:r>
              <a:rPr lang="pt-BR" baseline="0" dirty="0"/>
              <a:t> </a:t>
            </a:r>
            <a:r>
              <a:rPr lang="pt-BR" baseline="0" dirty="0" err="1"/>
              <a:t>tough</a:t>
            </a:r>
            <a:r>
              <a:rPr lang="pt-BR" baseline="0" dirty="0"/>
              <a:t> </a:t>
            </a:r>
            <a:r>
              <a:rPr lang="pt-BR" baseline="0" dirty="0" err="1"/>
              <a:t>decisions</a:t>
            </a:r>
            <a:r>
              <a:rPr lang="pt-BR" baseline="0" dirty="0"/>
              <a:t> are </a:t>
            </a:r>
            <a:r>
              <a:rPr lang="pt-BR" baseline="0" dirty="0" err="1"/>
              <a:t>required</a:t>
            </a:r>
            <a:r>
              <a:rPr lang="pt-BR" baseline="0" dirty="0"/>
              <a:t>. </a:t>
            </a:r>
            <a:r>
              <a:rPr lang="pt-BR" baseline="0" dirty="0" err="1"/>
              <a:t>Governement</a:t>
            </a:r>
            <a:r>
              <a:rPr lang="pt-BR" baseline="0" dirty="0"/>
              <a:t> </a:t>
            </a:r>
            <a:r>
              <a:rPr lang="pt-BR" baseline="0" dirty="0" err="1"/>
              <a:t>inevitably</a:t>
            </a:r>
            <a:r>
              <a:rPr lang="pt-BR" baseline="0" dirty="0"/>
              <a:t> </a:t>
            </a:r>
            <a:r>
              <a:rPr lang="pt-BR" baseline="0" dirty="0" err="1"/>
              <a:t>takes</a:t>
            </a:r>
            <a:r>
              <a:rPr lang="pt-BR" baseline="0" dirty="0"/>
              <a:t> </a:t>
            </a:r>
            <a:r>
              <a:rPr lang="pt-BR" baseline="0" dirty="0" err="1"/>
              <a:t>back</a:t>
            </a:r>
            <a:r>
              <a:rPr lang="pt-BR" baseline="0" dirty="0"/>
              <a:t> </a:t>
            </a:r>
            <a:r>
              <a:rPr lang="pt-BR" baseline="0" dirty="0" err="1"/>
              <a:t>power</a:t>
            </a:r>
            <a:r>
              <a:rPr lang="pt-BR" baseline="0" dirty="0"/>
              <a:t>. </a:t>
            </a:r>
            <a:r>
              <a:rPr lang="pt-BR" baseline="0" dirty="0" err="1"/>
              <a:t>Whether</a:t>
            </a:r>
            <a:r>
              <a:rPr lang="pt-BR" baseline="0" dirty="0"/>
              <a:t> </a:t>
            </a:r>
            <a:r>
              <a:rPr lang="pt-BR" baseline="0" dirty="0" err="1"/>
              <a:t>this</a:t>
            </a:r>
            <a:r>
              <a:rPr lang="pt-BR" baseline="0" dirty="0"/>
              <a:t> </a:t>
            </a:r>
            <a:r>
              <a:rPr lang="pt-BR" baseline="0" dirty="0" err="1"/>
              <a:t>this</a:t>
            </a:r>
            <a:r>
              <a:rPr lang="pt-BR" baseline="0" dirty="0"/>
              <a:t> </a:t>
            </a:r>
            <a:r>
              <a:rPr lang="pt-BR" baseline="0" dirty="0" err="1"/>
              <a:t>is</a:t>
            </a:r>
            <a:r>
              <a:rPr lang="pt-BR" baseline="0" dirty="0"/>
              <a:t> </a:t>
            </a:r>
            <a:r>
              <a:rPr lang="pt-BR" baseline="0" dirty="0" err="1"/>
              <a:t>the</a:t>
            </a:r>
            <a:r>
              <a:rPr lang="pt-BR" baseline="0" dirty="0"/>
              <a:t> case </a:t>
            </a:r>
            <a:r>
              <a:rPr lang="pt-BR" baseline="0" dirty="0" err="1"/>
              <a:t>of</a:t>
            </a:r>
            <a:r>
              <a:rPr lang="pt-BR" baseline="0" dirty="0"/>
              <a:t> </a:t>
            </a:r>
            <a:r>
              <a:rPr lang="pt-BR" baseline="0" dirty="0" err="1"/>
              <a:t>governements</a:t>
            </a:r>
            <a:r>
              <a:rPr lang="pt-BR" baseline="0" dirty="0"/>
              <a:t> ‘</a:t>
            </a:r>
            <a:r>
              <a:rPr lang="pt-BR" baseline="0" dirty="0" err="1"/>
              <a:t>interfering</a:t>
            </a:r>
            <a:r>
              <a:rPr lang="pt-BR" baseline="0" dirty="0"/>
              <a:t>’ in </a:t>
            </a:r>
            <a:r>
              <a:rPr lang="pt-BR" baseline="0" dirty="0" err="1"/>
              <a:t>areas</a:t>
            </a:r>
            <a:r>
              <a:rPr lang="pt-BR" baseline="0" dirty="0"/>
              <a:t> </a:t>
            </a:r>
            <a:r>
              <a:rPr lang="pt-BR" baseline="0" dirty="0" err="1"/>
              <a:t>they</a:t>
            </a:r>
            <a:r>
              <a:rPr lang="pt-BR" baseline="0" dirty="0"/>
              <a:t> </a:t>
            </a:r>
            <a:r>
              <a:rPr lang="pt-BR" baseline="0" dirty="0" err="1"/>
              <a:t>should</a:t>
            </a:r>
            <a:r>
              <a:rPr lang="pt-BR" baseline="0" dirty="0"/>
              <a:t> </a:t>
            </a:r>
            <a:r>
              <a:rPr lang="pt-BR" baseline="0" dirty="0" err="1"/>
              <a:t>not</a:t>
            </a:r>
            <a:r>
              <a:rPr lang="pt-BR" baseline="0" dirty="0"/>
              <a:t> </a:t>
            </a:r>
            <a:r>
              <a:rPr lang="pt-BR" baseline="0" dirty="0" err="1"/>
              <a:t>or</a:t>
            </a:r>
            <a:r>
              <a:rPr lang="pt-BR" baseline="0" dirty="0"/>
              <a:t> </a:t>
            </a:r>
            <a:r>
              <a:rPr lang="pt-BR" baseline="0" dirty="0" err="1"/>
              <a:t>whether</a:t>
            </a:r>
            <a:r>
              <a:rPr lang="pt-BR" baseline="0" dirty="0"/>
              <a:t> it </a:t>
            </a:r>
            <a:r>
              <a:rPr lang="pt-BR" baseline="0" dirty="0" err="1"/>
              <a:t>is</a:t>
            </a:r>
            <a:r>
              <a:rPr lang="pt-BR" baseline="0" dirty="0"/>
              <a:t> </a:t>
            </a:r>
            <a:r>
              <a:rPr lang="pt-BR" baseline="0" dirty="0" err="1"/>
              <a:t>governements</a:t>
            </a:r>
            <a:r>
              <a:rPr lang="pt-BR" baseline="0" dirty="0"/>
              <a:t>, </a:t>
            </a:r>
            <a:r>
              <a:rPr lang="pt-BR" baseline="0" dirty="0" err="1"/>
              <a:t>whith</a:t>
            </a:r>
            <a:r>
              <a:rPr lang="pt-BR" baseline="0" dirty="0"/>
              <a:t> </a:t>
            </a:r>
            <a:r>
              <a:rPr lang="pt-BR" baseline="0" dirty="0" err="1"/>
              <a:t>democratic</a:t>
            </a:r>
            <a:r>
              <a:rPr lang="pt-BR" baseline="0" dirty="0"/>
              <a:t> </a:t>
            </a:r>
            <a:r>
              <a:rPr lang="pt-BR" baseline="0" dirty="0" err="1"/>
              <a:t>legitimacy</a:t>
            </a:r>
            <a:r>
              <a:rPr lang="pt-BR" baseline="0" dirty="0"/>
              <a:t>, carrying out </a:t>
            </a:r>
            <a:r>
              <a:rPr lang="pt-BR" baseline="0" dirty="0" err="1"/>
              <a:t>their</a:t>
            </a:r>
            <a:r>
              <a:rPr lang="pt-BR" baseline="0" dirty="0"/>
              <a:t> </a:t>
            </a:r>
            <a:r>
              <a:rPr lang="pt-BR" baseline="0" dirty="0" err="1"/>
              <a:t>responsability</a:t>
            </a:r>
            <a:r>
              <a:rPr lang="pt-BR" baseline="0" dirty="0"/>
              <a:t> </a:t>
            </a:r>
            <a:r>
              <a:rPr lang="pt-BR" baseline="0" dirty="0" err="1"/>
              <a:t>to</a:t>
            </a:r>
            <a:r>
              <a:rPr lang="pt-BR" baseline="0" dirty="0"/>
              <a:t> </a:t>
            </a:r>
            <a:r>
              <a:rPr lang="pt-BR" baseline="0" dirty="0" err="1"/>
              <a:t>govern</a:t>
            </a:r>
            <a:r>
              <a:rPr lang="pt-BR" baseline="0" dirty="0"/>
              <a:t> </a:t>
            </a:r>
            <a:r>
              <a:rPr lang="pt-BR" baseline="0" dirty="0" err="1"/>
              <a:t>is</a:t>
            </a:r>
            <a:r>
              <a:rPr lang="pt-BR" baseline="0" dirty="0"/>
              <a:t> </a:t>
            </a:r>
            <a:r>
              <a:rPr lang="pt-BR" baseline="0" dirty="0" err="1"/>
              <a:t>matter</a:t>
            </a:r>
            <a:r>
              <a:rPr lang="pt-BR" baseline="0" dirty="0"/>
              <a:t> a </a:t>
            </a:r>
            <a:r>
              <a:rPr lang="pt-BR" baseline="0" dirty="0" err="1"/>
              <a:t>of</a:t>
            </a:r>
            <a:r>
              <a:rPr lang="pt-BR" baseline="0" dirty="0"/>
              <a:t> </a:t>
            </a:r>
            <a:r>
              <a:rPr lang="pt-BR" baseline="0" dirty="0" err="1"/>
              <a:t>judgement</a:t>
            </a:r>
            <a:r>
              <a:rPr lang="pt-BR" baseline="0" dirty="0"/>
              <a:t>. </a:t>
            </a:r>
          </a:p>
          <a:p>
            <a:r>
              <a:rPr lang="pt-BR" baseline="0" dirty="0"/>
              <a:t>As a </a:t>
            </a:r>
            <a:r>
              <a:rPr lang="pt-BR" baseline="0" dirty="0" err="1"/>
              <a:t>result</a:t>
            </a:r>
            <a:r>
              <a:rPr lang="pt-BR" baseline="0" dirty="0"/>
              <a:t> </a:t>
            </a:r>
            <a:r>
              <a:rPr lang="pt-BR" baseline="0" dirty="0" err="1"/>
              <a:t>cannot</a:t>
            </a:r>
            <a:r>
              <a:rPr lang="pt-BR" baseline="0" dirty="0"/>
              <a:t> </a:t>
            </a:r>
            <a:r>
              <a:rPr lang="pt-BR" baseline="0" dirty="0" err="1"/>
              <a:t>and</a:t>
            </a:r>
            <a:r>
              <a:rPr lang="pt-BR" baseline="0" dirty="0"/>
              <a:t> </a:t>
            </a:r>
            <a:r>
              <a:rPr lang="pt-BR" baseline="0" dirty="0" err="1"/>
              <a:t>perhaps</a:t>
            </a:r>
            <a:r>
              <a:rPr lang="pt-BR" baseline="0" dirty="0"/>
              <a:t> </a:t>
            </a:r>
            <a:r>
              <a:rPr lang="pt-BR" baseline="0" dirty="0" err="1"/>
              <a:t>should</a:t>
            </a:r>
            <a:r>
              <a:rPr lang="pt-BR" baseline="0" dirty="0"/>
              <a:t> </a:t>
            </a:r>
            <a:r>
              <a:rPr lang="pt-BR" baseline="0" dirty="0" err="1"/>
              <a:t>not</a:t>
            </a:r>
            <a:r>
              <a:rPr lang="pt-BR" baseline="0" dirty="0"/>
              <a:t>, stand </a:t>
            </a:r>
            <a:r>
              <a:rPr lang="pt-BR" baseline="0" dirty="0" err="1"/>
              <a:t>back</a:t>
            </a:r>
            <a:r>
              <a:rPr lang="pt-BR" baseline="0" dirty="0"/>
              <a:t> </a:t>
            </a:r>
            <a:r>
              <a:rPr lang="pt-BR" baseline="0" dirty="0" err="1"/>
              <a:t>and</a:t>
            </a:r>
            <a:r>
              <a:rPr lang="pt-BR" baseline="0" dirty="0"/>
              <a:t> </a:t>
            </a:r>
            <a:r>
              <a:rPr lang="pt-BR" baseline="0" dirty="0" err="1"/>
              <a:t>leavedecisions</a:t>
            </a:r>
            <a:r>
              <a:rPr lang="pt-BR" baseline="0" dirty="0"/>
              <a:t> toa </a:t>
            </a:r>
            <a:r>
              <a:rPr lang="pt-BR" baseline="0" dirty="0" err="1"/>
              <a:t>regulator</a:t>
            </a:r>
            <a:r>
              <a:rPr lang="pt-BR" baseline="0" dirty="0"/>
              <a:t> </a:t>
            </a:r>
            <a:r>
              <a:rPr lang="pt-BR" baseline="0" dirty="0" err="1"/>
              <a:t>without</a:t>
            </a:r>
            <a:r>
              <a:rPr lang="pt-BR" baseline="0" dirty="0"/>
              <a:t> </a:t>
            </a:r>
            <a:r>
              <a:rPr lang="pt-BR" baseline="0" dirty="0" err="1"/>
              <a:t>democratic</a:t>
            </a:r>
            <a:r>
              <a:rPr lang="pt-BR" baseline="0" dirty="0"/>
              <a:t> </a:t>
            </a:r>
            <a:r>
              <a:rPr lang="pt-BR" baseline="0" dirty="0" err="1"/>
              <a:t>accountability</a:t>
            </a:r>
            <a:r>
              <a:rPr lang="pt-BR" baseline="0" dirty="0"/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929B2-7DC7-4CD7-8735-E62D627D1139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2391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Não gosto...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929B2-7DC7-4CD7-8735-E62D627D1139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0954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/>
              <a:t>A partir desse reconhecimento,  é preciso se observar os recursos dos quais se dispõe para avançar com o processo de transição</a:t>
            </a:r>
          </a:p>
          <a:p>
            <a:r>
              <a:rPr lang="pt-BR" dirty="0"/>
              <a:t>Não é discurso estatizante,</a:t>
            </a:r>
            <a:r>
              <a:rPr lang="pt-BR" baseline="0" dirty="0"/>
              <a:t> se trata da legitimidade da arbitragem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4150E-38C0-43B7-945B-4CEEFBEF153A}" type="slidenum">
              <a:rPr lang="pt-BR" smtClean="0">
                <a:solidFill>
                  <a:prstClr val="black"/>
                </a:solidFill>
              </a:rPr>
              <a:pPr/>
              <a:t>24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553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7FC9-C704-444D-947C-4D4CA0D21617}" type="datetimeFigureOut">
              <a:rPr lang="pt-BR" smtClean="0"/>
              <a:t>23/01/2020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2EFA-FE53-4375-96C6-0E4C8EE884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3969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7FC9-C704-444D-947C-4D4CA0D21617}" type="datetimeFigureOut">
              <a:rPr lang="pt-BR" smtClean="0"/>
              <a:t>23/01/2020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2EFA-FE53-4375-96C6-0E4C8EE884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582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7FC9-C704-444D-947C-4D4CA0D21617}" type="datetimeFigureOut">
              <a:rPr lang="pt-BR" smtClean="0"/>
              <a:t>23/01/2020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2EFA-FE53-4375-96C6-0E4C8EE884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725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7FC9-C704-444D-947C-4D4CA0D21617}" type="datetimeFigureOut">
              <a:rPr lang="pt-BR" smtClean="0"/>
              <a:t>23/01/2020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2EFA-FE53-4375-96C6-0E4C8EE884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0004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7FC9-C704-444D-947C-4D4CA0D21617}" type="datetimeFigureOut">
              <a:rPr lang="pt-BR" smtClean="0"/>
              <a:t>23/01/2020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2EFA-FE53-4375-96C6-0E4C8EE884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0899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7FC9-C704-444D-947C-4D4CA0D21617}" type="datetimeFigureOut">
              <a:rPr lang="pt-BR" smtClean="0"/>
              <a:t>23/01/2020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2EFA-FE53-4375-96C6-0E4C8EE884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4140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7FC9-C704-444D-947C-4D4CA0D21617}" type="datetimeFigureOut">
              <a:rPr lang="pt-BR" smtClean="0"/>
              <a:t>23/01/2020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2EFA-FE53-4375-96C6-0E4C8EE884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357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7FC9-C704-444D-947C-4D4CA0D21617}" type="datetimeFigureOut">
              <a:rPr lang="pt-BR" smtClean="0"/>
              <a:t>23/01/2020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2EFA-FE53-4375-96C6-0E4C8EE884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757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7FC9-C704-444D-947C-4D4CA0D21617}" type="datetimeFigureOut">
              <a:rPr lang="pt-BR" smtClean="0"/>
              <a:t>23/01/2020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2EFA-FE53-4375-96C6-0E4C8EE884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0013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7FC9-C704-444D-947C-4D4CA0D21617}" type="datetimeFigureOut">
              <a:rPr lang="pt-BR" smtClean="0"/>
              <a:t>23/01/2020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2EFA-FE53-4375-96C6-0E4C8EE884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2489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7FC9-C704-444D-947C-4D4CA0D21617}" type="datetimeFigureOut">
              <a:rPr lang="pt-BR" smtClean="0"/>
              <a:t>23/01/2020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2EFA-FE53-4375-96C6-0E4C8EE884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8543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87FC9-C704-444D-947C-4D4CA0D21617}" type="datetimeFigureOut">
              <a:rPr lang="pt-BR" smtClean="0"/>
              <a:t>23/01/2020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82EFA-FE53-4375-96C6-0E4C8EE884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463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6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6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6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6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6.xml" 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 /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6.xml" 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6.xml" 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6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A importância da </a:t>
            </a:r>
            <a:r>
              <a:rPr lang="pt-BR" dirty="0" err="1"/>
              <a:t>Eletrobras</a:t>
            </a:r>
            <a:r>
              <a:rPr lang="pt-BR" dirty="0"/>
              <a:t> estatal para o funcionamento do SEB e para o Estado Nacional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03648" y="450912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pt-BR" dirty="0"/>
              <a:t>Seminário de Planejamento do CNE 23 </a:t>
            </a:r>
            <a:r>
              <a:rPr lang="pt-BR" dirty="0" err="1"/>
              <a:t>jan</a:t>
            </a:r>
            <a:r>
              <a:rPr lang="pt-BR" dirty="0"/>
              <a:t>/2020</a:t>
            </a:r>
          </a:p>
          <a:p>
            <a:r>
              <a:rPr lang="pt-BR" dirty="0"/>
              <a:t>Clarice C. de M. Ferraz</a:t>
            </a:r>
          </a:p>
          <a:p>
            <a:r>
              <a:rPr lang="pt-BR" dirty="0"/>
              <a:t>Instituto Ilumina</a:t>
            </a:r>
          </a:p>
          <a:p>
            <a:r>
              <a:rPr lang="pt-BR" dirty="0" err="1"/>
              <a:t>GEBio</a:t>
            </a:r>
            <a:r>
              <a:rPr lang="pt-BR" dirty="0"/>
              <a:t>/EQ-UFRJ</a:t>
            </a:r>
          </a:p>
          <a:p>
            <a:r>
              <a:rPr lang="pt-BR" dirty="0"/>
              <a:t>GEE/IE-UFRJ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36699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A privatização em um agenda contemporânea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65212" y="1772816"/>
            <a:ext cx="8229600" cy="4525963"/>
          </a:xfrm>
        </p:spPr>
        <p:txBody>
          <a:bodyPr>
            <a:normAutofit/>
          </a:bodyPr>
          <a:lstStyle/>
          <a:p>
            <a:r>
              <a:rPr lang="pt-BR" sz="4400" dirty="0">
                <a:solidFill>
                  <a:schemeClr val="accent1"/>
                </a:solidFill>
              </a:rPr>
              <a:t>A transição Energética</a:t>
            </a:r>
          </a:p>
          <a:p>
            <a:pPr lvl="1"/>
            <a:r>
              <a:rPr lang="pt-BR" sz="4000" dirty="0">
                <a:solidFill>
                  <a:srgbClr val="FF0000"/>
                </a:solidFill>
              </a:rPr>
              <a:t> O papel do Estado</a:t>
            </a:r>
          </a:p>
          <a:p>
            <a:pPr lvl="2"/>
            <a:r>
              <a:rPr lang="pt-BR" sz="4000" dirty="0">
                <a:solidFill>
                  <a:srgbClr val="00B050"/>
                </a:solidFill>
              </a:rPr>
              <a:t>Política energética</a:t>
            </a:r>
          </a:p>
          <a:p>
            <a:pPr lvl="2"/>
            <a:r>
              <a:rPr lang="pt-BR" sz="4000" dirty="0">
                <a:solidFill>
                  <a:srgbClr val="00B050"/>
                </a:solidFill>
              </a:rPr>
              <a:t>Definição da função da empresa estatal – braço estratégico</a:t>
            </a:r>
          </a:p>
          <a:p>
            <a:pPr lvl="2"/>
            <a:endParaRPr lang="pt-BR" sz="4000" dirty="0">
              <a:solidFill>
                <a:srgbClr val="00B050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894000" y="5541955"/>
            <a:ext cx="7632848" cy="9048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/>
              <a:t>A verdadeira “modernidade”</a:t>
            </a:r>
          </a:p>
        </p:txBody>
      </p:sp>
    </p:spTree>
    <p:extLst>
      <p:ext uri="{BB962C8B-B14F-4D97-AF65-F5344CB8AC3E}">
        <p14:creationId xmlns:p14="http://schemas.microsoft.com/office/powerpoint/2010/main" val="2643298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A privatização em um agenda extemporânea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000" dirty="0">
                <a:solidFill>
                  <a:schemeClr val="accent1"/>
                </a:solidFill>
              </a:rPr>
              <a:t>Discute apenas uma nova reforma organizacional </a:t>
            </a:r>
          </a:p>
          <a:p>
            <a:r>
              <a:rPr lang="pt-BR" sz="4000" dirty="0">
                <a:solidFill>
                  <a:schemeClr val="accent1"/>
                </a:solidFill>
              </a:rPr>
              <a:t>Transição para o Mercado</a:t>
            </a:r>
          </a:p>
          <a:p>
            <a:pPr lvl="1"/>
            <a:r>
              <a:rPr lang="pt-BR" sz="4000" dirty="0">
                <a:solidFill>
                  <a:srgbClr val="FF0000"/>
                </a:solidFill>
              </a:rPr>
              <a:t> O papel do Estado</a:t>
            </a:r>
          </a:p>
          <a:p>
            <a:pPr lvl="2"/>
            <a:r>
              <a:rPr lang="pt-BR" sz="4000" dirty="0">
                <a:solidFill>
                  <a:srgbClr val="00B050"/>
                </a:solidFill>
              </a:rPr>
              <a:t>A função da empresa estatal</a:t>
            </a:r>
          </a:p>
        </p:txBody>
      </p:sp>
      <p:sp>
        <p:nvSpPr>
          <p:cNvPr id="4" name="Retângulo 3"/>
          <p:cNvSpPr/>
          <p:nvPr/>
        </p:nvSpPr>
        <p:spPr>
          <a:xfrm>
            <a:off x="899592" y="5229200"/>
            <a:ext cx="727280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dirty="0"/>
              <a:t>A Falsa modernidade –</a:t>
            </a:r>
          </a:p>
          <a:p>
            <a:pPr algn="ctr"/>
            <a:r>
              <a:rPr lang="pt-BR" sz="4800" dirty="0"/>
              <a:t>Falso debate</a:t>
            </a:r>
          </a:p>
        </p:txBody>
      </p:sp>
    </p:spTree>
    <p:extLst>
      <p:ext uri="{BB962C8B-B14F-4D97-AF65-F5344CB8AC3E}">
        <p14:creationId xmlns:p14="http://schemas.microsoft.com/office/powerpoint/2010/main" val="2274205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não – agenda brasileira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 transição do mercado</a:t>
            </a:r>
          </a:p>
          <a:p>
            <a:pPr lvl="1"/>
            <a:r>
              <a:rPr lang="pt-BR" dirty="0"/>
              <a:t>Discutível e incerta em termos de resultados</a:t>
            </a:r>
          </a:p>
          <a:p>
            <a:pPr lvl="1"/>
            <a:r>
              <a:rPr lang="pt-BR" dirty="0"/>
              <a:t>Problemática em termos de implantação</a:t>
            </a:r>
          </a:p>
          <a:p>
            <a:pPr lvl="1"/>
            <a:r>
              <a:rPr lang="pt-BR" dirty="0"/>
              <a:t>Custosa em termos institucionais</a:t>
            </a:r>
          </a:p>
          <a:p>
            <a:pPr lvl="1"/>
            <a:r>
              <a:rPr lang="pt-BR" b="1" dirty="0"/>
              <a:t>Inadequada em termos das especificidades do SEB</a:t>
            </a:r>
          </a:p>
          <a:p>
            <a:pPr lvl="1"/>
            <a:r>
              <a:rPr lang="pt-BR" b="1" u="sng" dirty="0"/>
              <a:t>Extemporânea em termos da agenda do setor</a:t>
            </a:r>
          </a:p>
        </p:txBody>
      </p:sp>
      <p:sp>
        <p:nvSpPr>
          <p:cNvPr id="4" name="Retângulo 3"/>
          <p:cNvSpPr/>
          <p:nvPr/>
        </p:nvSpPr>
        <p:spPr>
          <a:xfrm>
            <a:off x="1115616" y="5301208"/>
            <a:ext cx="720080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dirty="0"/>
              <a:t>Esconde a verdadeira agenda</a:t>
            </a:r>
          </a:p>
          <a:p>
            <a:pPr algn="ctr"/>
            <a:r>
              <a:rPr lang="pt-BR" sz="3600" dirty="0"/>
              <a:t>Impede o debate que interessa</a:t>
            </a:r>
          </a:p>
        </p:txBody>
      </p:sp>
    </p:spTree>
    <p:extLst>
      <p:ext uri="{BB962C8B-B14F-4D97-AF65-F5344CB8AC3E}">
        <p14:creationId xmlns:p14="http://schemas.microsoft.com/office/powerpoint/2010/main" val="7020505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5941" y="246107"/>
            <a:ext cx="8229600" cy="1143000"/>
          </a:xfrm>
        </p:spPr>
        <p:txBody>
          <a:bodyPr/>
          <a:lstStyle/>
          <a:p>
            <a:r>
              <a:rPr lang="pt-BR" dirty="0"/>
              <a:t>O Motor da Mudança</a:t>
            </a:r>
          </a:p>
        </p:txBody>
      </p:sp>
      <p:sp>
        <p:nvSpPr>
          <p:cNvPr id="3" name="Retângulo 2"/>
          <p:cNvSpPr/>
          <p:nvPr/>
        </p:nvSpPr>
        <p:spPr>
          <a:xfrm>
            <a:off x="107504" y="2361599"/>
            <a:ext cx="1875799" cy="19960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/>
              <a:t>Base de Recursos Naturais Fósseis</a:t>
            </a:r>
          </a:p>
        </p:txBody>
      </p:sp>
      <p:sp>
        <p:nvSpPr>
          <p:cNvPr id="4" name="Retângulo 3"/>
          <p:cNvSpPr/>
          <p:nvPr/>
        </p:nvSpPr>
        <p:spPr>
          <a:xfrm>
            <a:off x="2411760" y="5157192"/>
            <a:ext cx="2808312" cy="12961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/>
              <a:t>Interdição</a:t>
            </a:r>
          </a:p>
          <a:p>
            <a:pPr algn="ctr"/>
            <a:r>
              <a:rPr lang="pt-BR" sz="2800" b="1" dirty="0"/>
              <a:t>Descarbonização</a:t>
            </a:r>
          </a:p>
        </p:txBody>
      </p:sp>
      <p:sp>
        <p:nvSpPr>
          <p:cNvPr id="5" name="Retângulo 4"/>
          <p:cNvSpPr/>
          <p:nvPr/>
        </p:nvSpPr>
        <p:spPr>
          <a:xfrm>
            <a:off x="5791854" y="2587546"/>
            <a:ext cx="3024336" cy="9134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200" b="1" dirty="0"/>
              <a:t>Crise Climática</a:t>
            </a:r>
          </a:p>
          <a:p>
            <a:pPr algn="ctr"/>
            <a:r>
              <a:rPr lang="pt-BR" sz="2200" b="1" dirty="0"/>
              <a:t>Aquecimento global</a:t>
            </a:r>
          </a:p>
        </p:txBody>
      </p:sp>
      <p:sp>
        <p:nvSpPr>
          <p:cNvPr id="8" name="Retângulo 7"/>
          <p:cNvSpPr/>
          <p:nvPr/>
        </p:nvSpPr>
        <p:spPr>
          <a:xfrm>
            <a:off x="5824682" y="1405131"/>
            <a:ext cx="2958680" cy="100811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/>
              <a:t>Ambiental</a:t>
            </a:r>
          </a:p>
        </p:txBody>
      </p:sp>
      <p:sp>
        <p:nvSpPr>
          <p:cNvPr id="9" name="Retângulo 8"/>
          <p:cNvSpPr/>
          <p:nvPr/>
        </p:nvSpPr>
        <p:spPr>
          <a:xfrm>
            <a:off x="2555775" y="3140968"/>
            <a:ext cx="2664296" cy="7200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/>
              <a:t>Pressão Política</a:t>
            </a:r>
          </a:p>
        </p:txBody>
      </p:sp>
      <p:sp>
        <p:nvSpPr>
          <p:cNvPr id="10" name="Retângulo 9"/>
          <p:cNvSpPr/>
          <p:nvPr/>
        </p:nvSpPr>
        <p:spPr>
          <a:xfrm>
            <a:off x="5824682" y="3836414"/>
            <a:ext cx="3024336" cy="81672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/>
              <a:t>Percepção da Gravidade</a:t>
            </a:r>
          </a:p>
        </p:txBody>
      </p:sp>
      <p:sp>
        <p:nvSpPr>
          <p:cNvPr id="11" name="Seta para baixo 10"/>
          <p:cNvSpPr/>
          <p:nvPr/>
        </p:nvSpPr>
        <p:spPr>
          <a:xfrm>
            <a:off x="3608748" y="4148898"/>
            <a:ext cx="558349" cy="82359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2267742" y="1389107"/>
            <a:ext cx="3240360" cy="1348261"/>
          </a:xfrm>
          <a:prstGeom prst="rect">
            <a:avLst/>
          </a:prstGeom>
          <a:solidFill>
            <a:srgbClr val="0070C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>
                <a:solidFill>
                  <a:srgbClr val="FFFF00"/>
                </a:solidFill>
              </a:rPr>
              <a:t>O Motor é ambiental/político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5562248" y="4931222"/>
            <a:ext cx="3474248" cy="137809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600" b="1" dirty="0">
                <a:solidFill>
                  <a:srgbClr val="FFFF00"/>
                </a:solidFill>
              </a:rPr>
              <a:t>O Motor não é tecnológico/econômico</a:t>
            </a:r>
          </a:p>
        </p:txBody>
      </p:sp>
    </p:spTree>
    <p:extLst>
      <p:ext uri="{BB962C8B-B14F-4D97-AF65-F5344CB8AC3E}">
        <p14:creationId xmlns:p14="http://schemas.microsoft.com/office/powerpoint/2010/main" val="661438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que interessa</a:t>
            </a:r>
          </a:p>
        </p:txBody>
      </p:sp>
      <p:sp>
        <p:nvSpPr>
          <p:cNvPr id="3" name="Retângulo 2"/>
          <p:cNvSpPr/>
          <p:nvPr/>
        </p:nvSpPr>
        <p:spPr>
          <a:xfrm>
            <a:off x="755576" y="1556792"/>
            <a:ext cx="7632848" cy="4392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dirty="0"/>
              <a:t>Crise Climática</a:t>
            </a:r>
          </a:p>
          <a:p>
            <a:pPr algn="ctr"/>
            <a:r>
              <a:rPr lang="pt-BR" sz="4800" dirty="0"/>
              <a:t>Transição Energética</a:t>
            </a:r>
          </a:p>
          <a:p>
            <a:pPr algn="ctr"/>
            <a:r>
              <a:rPr lang="pt-BR" sz="4800" dirty="0"/>
              <a:t>Descarbonização</a:t>
            </a:r>
          </a:p>
          <a:p>
            <a:pPr algn="ctr"/>
            <a:r>
              <a:rPr lang="pt-BR" sz="4800" dirty="0"/>
              <a:t>Renováveis</a:t>
            </a:r>
          </a:p>
          <a:p>
            <a:pPr algn="ctr"/>
            <a:r>
              <a:rPr lang="pt-BR" sz="4800" dirty="0"/>
              <a:t>Intermitência</a:t>
            </a:r>
          </a:p>
        </p:txBody>
      </p:sp>
    </p:spTree>
    <p:extLst>
      <p:ext uri="{BB962C8B-B14F-4D97-AF65-F5344CB8AC3E}">
        <p14:creationId xmlns:p14="http://schemas.microsoft.com/office/powerpoint/2010/main" val="42227966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Descarbonização</a:t>
            </a:r>
            <a:r>
              <a:rPr lang="pt-BR" dirty="0"/>
              <a:t> - Propostas</a:t>
            </a:r>
          </a:p>
        </p:txBody>
      </p:sp>
      <p:sp>
        <p:nvSpPr>
          <p:cNvPr id="3" name="Elipse 2"/>
          <p:cNvSpPr/>
          <p:nvPr/>
        </p:nvSpPr>
        <p:spPr>
          <a:xfrm>
            <a:off x="768361" y="1556792"/>
            <a:ext cx="3253146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/>
              <a:t>Gás Natural</a:t>
            </a:r>
          </a:p>
        </p:txBody>
      </p:sp>
      <p:sp>
        <p:nvSpPr>
          <p:cNvPr id="4" name="Elipse 3"/>
          <p:cNvSpPr/>
          <p:nvPr/>
        </p:nvSpPr>
        <p:spPr>
          <a:xfrm>
            <a:off x="788585" y="3068960"/>
            <a:ext cx="3253146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/>
              <a:t>Nuclear</a:t>
            </a:r>
          </a:p>
        </p:txBody>
      </p:sp>
      <p:sp>
        <p:nvSpPr>
          <p:cNvPr id="5" name="Elipse 4"/>
          <p:cNvSpPr/>
          <p:nvPr/>
        </p:nvSpPr>
        <p:spPr>
          <a:xfrm>
            <a:off x="3203848" y="5662684"/>
            <a:ext cx="3253146" cy="1152128"/>
          </a:xfrm>
          <a:prstGeom prst="ellipse">
            <a:avLst/>
          </a:prstGeom>
          <a:solidFill>
            <a:schemeClr val="accent1">
              <a:alpha val="56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>
                <a:solidFill>
                  <a:srgbClr val="FFFF00"/>
                </a:solidFill>
              </a:rPr>
              <a:t>Hidrogênio ?</a:t>
            </a:r>
          </a:p>
        </p:txBody>
      </p:sp>
      <p:sp>
        <p:nvSpPr>
          <p:cNvPr id="6" name="Elipse 5"/>
          <p:cNvSpPr/>
          <p:nvPr/>
        </p:nvSpPr>
        <p:spPr>
          <a:xfrm>
            <a:off x="5398931" y="4510556"/>
            <a:ext cx="3253146" cy="11521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/>
              <a:t>Intermitência</a:t>
            </a:r>
          </a:p>
        </p:txBody>
      </p:sp>
      <p:sp>
        <p:nvSpPr>
          <p:cNvPr id="7" name="Elipse 6"/>
          <p:cNvSpPr/>
          <p:nvPr/>
        </p:nvSpPr>
        <p:spPr>
          <a:xfrm>
            <a:off x="5529539" y="2996952"/>
            <a:ext cx="3253146" cy="129614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/>
              <a:t>Segurança</a:t>
            </a:r>
          </a:p>
        </p:txBody>
      </p:sp>
      <p:sp>
        <p:nvSpPr>
          <p:cNvPr id="8" name="Elipse 7"/>
          <p:cNvSpPr/>
          <p:nvPr/>
        </p:nvSpPr>
        <p:spPr>
          <a:xfrm>
            <a:off x="5367493" y="1478229"/>
            <a:ext cx="3253146" cy="11521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/>
              <a:t>Fóssil</a:t>
            </a:r>
          </a:p>
        </p:txBody>
      </p:sp>
      <p:sp>
        <p:nvSpPr>
          <p:cNvPr id="10" name="Elipse 9"/>
          <p:cNvSpPr/>
          <p:nvPr/>
        </p:nvSpPr>
        <p:spPr>
          <a:xfrm>
            <a:off x="934751" y="4510556"/>
            <a:ext cx="3253146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/>
              <a:t>Renováveis</a:t>
            </a:r>
          </a:p>
        </p:txBody>
      </p:sp>
    </p:spTree>
    <p:extLst>
      <p:ext uri="{BB962C8B-B14F-4D97-AF65-F5344CB8AC3E}">
        <p14:creationId xmlns:p14="http://schemas.microsoft.com/office/powerpoint/2010/main" val="26212154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Intermitência</a:t>
            </a:r>
          </a:p>
        </p:txBody>
      </p:sp>
      <p:pic>
        <p:nvPicPr>
          <p:cNvPr id="1030" name="Picture 6" descr="C:\Users\Ronaldo\Drive2\Imagem\edifíci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93532"/>
            <a:ext cx="1866900" cy="386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899592" y="5661248"/>
            <a:ext cx="186690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Base de Recursos</a:t>
            </a:r>
          </a:p>
        </p:txBody>
      </p:sp>
      <p:sp>
        <p:nvSpPr>
          <p:cNvPr id="9" name="Retângulo 8"/>
          <p:cNvSpPr/>
          <p:nvPr/>
        </p:nvSpPr>
        <p:spPr>
          <a:xfrm>
            <a:off x="3573412" y="5312312"/>
            <a:ext cx="1866901" cy="706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/>
              <a:t>Base Renovável</a:t>
            </a:r>
          </a:p>
        </p:txBody>
      </p:sp>
      <p:sp>
        <p:nvSpPr>
          <p:cNvPr id="10" name="Retângulo 9"/>
          <p:cNvSpPr/>
          <p:nvPr/>
        </p:nvSpPr>
        <p:spPr>
          <a:xfrm>
            <a:off x="3563888" y="2437171"/>
            <a:ext cx="186690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/>
              <a:t>Base Fóssil</a:t>
            </a:r>
          </a:p>
        </p:txBody>
      </p:sp>
      <p:sp>
        <p:nvSpPr>
          <p:cNvPr id="6" name="Forma livre 5"/>
          <p:cNvSpPr/>
          <p:nvPr/>
        </p:nvSpPr>
        <p:spPr>
          <a:xfrm>
            <a:off x="3554363" y="4920287"/>
            <a:ext cx="1885950" cy="430733"/>
          </a:xfrm>
          <a:custGeom>
            <a:avLst/>
            <a:gdLst>
              <a:gd name="connsiteX0" fmla="*/ 0 w 1885950"/>
              <a:gd name="connsiteY0" fmla="*/ 411683 h 430733"/>
              <a:gd name="connsiteX1" fmla="*/ 19050 w 1885950"/>
              <a:gd name="connsiteY1" fmla="*/ 364058 h 430733"/>
              <a:gd name="connsiteX2" fmla="*/ 19050 w 1885950"/>
              <a:gd name="connsiteY2" fmla="*/ 144983 h 430733"/>
              <a:gd name="connsiteX3" fmla="*/ 47625 w 1885950"/>
              <a:gd name="connsiteY3" fmla="*/ 116408 h 430733"/>
              <a:gd name="connsiteX4" fmla="*/ 66675 w 1885950"/>
              <a:gd name="connsiteY4" fmla="*/ 87833 h 430733"/>
              <a:gd name="connsiteX5" fmla="*/ 104775 w 1885950"/>
              <a:gd name="connsiteY5" fmla="*/ 2108 h 430733"/>
              <a:gd name="connsiteX6" fmla="*/ 304800 w 1885950"/>
              <a:gd name="connsiteY6" fmla="*/ 21158 h 430733"/>
              <a:gd name="connsiteX7" fmla="*/ 361950 w 1885950"/>
              <a:gd name="connsiteY7" fmla="*/ 59258 h 430733"/>
              <a:gd name="connsiteX8" fmla="*/ 419100 w 1885950"/>
              <a:gd name="connsiteY8" fmla="*/ 106883 h 430733"/>
              <a:gd name="connsiteX9" fmla="*/ 447675 w 1885950"/>
              <a:gd name="connsiteY9" fmla="*/ 135458 h 430733"/>
              <a:gd name="connsiteX10" fmla="*/ 466725 w 1885950"/>
              <a:gd name="connsiteY10" fmla="*/ 164033 h 430733"/>
              <a:gd name="connsiteX11" fmla="*/ 495300 w 1885950"/>
              <a:gd name="connsiteY11" fmla="*/ 173558 h 430733"/>
              <a:gd name="connsiteX12" fmla="*/ 533400 w 1885950"/>
              <a:gd name="connsiteY12" fmla="*/ 230708 h 430733"/>
              <a:gd name="connsiteX13" fmla="*/ 552450 w 1885950"/>
              <a:gd name="connsiteY13" fmla="*/ 259283 h 430733"/>
              <a:gd name="connsiteX14" fmla="*/ 609600 w 1885950"/>
              <a:gd name="connsiteY14" fmla="*/ 287858 h 430733"/>
              <a:gd name="connsiteX15" fmla="*/ 628650 w 1885950"/>
              <a:gd name="connsiteY15" fmla="*/ 316433 h 430733"/>
              <a:gd name="connsiteX16" fmla="*/ 657225 w 1885950"/>
              <a:gd name="connsiteY16" fmla="*/ 325958 h 430733"/>
              <a:gd name="connsiteX17" fmla="*/ 685800 w 1885950"/>
              <a:gd name="connsiteY17" fmla="*/ 345008 h 430733"/>
              <a:gd name="connsiteX18" fmla="*/ 723900 w 1885950"/>
              <a:gd name="connsiteY18" fmla="*/ 354533 h 430733"/>
              <a:gd name="connsiteX19" fmla="*/ 752475 w 1885950"/>
              <a:gd name="connsiteY19" fmla="*/ 364058 h 430733"/>
              <a:gd name="connsiteX20" fmla="*/ 828675 w 1885950"/>
              <a:gd name="connsiteY20" fmla="*/ 354533 h 430733"/>
              <a:gd name="connsiteX21" fmla="*/ 838200 w 1885950"/>
              <a:gd name="connsiteY21" fmla="*/ 325958 h 430733"/>
              <a:gd name="connsiteX22" fmla="*/ 847725 w 1885950"/>
              <a:gd name="connsiteY22" fmla="*/ 278333 h 430733"/>
              <a:gd name="connsiteX23" fmla="*/ 895350 w 1885950"/>
              <a:gd name="connsiteY23" fmla="*/ 221183 h 430733"/>
              <a:gd name="connsiteX24" fmla="*/ 942975 w 1885950"/>
              <a:gd name="connsiteY24" fmla="*/ 173558 h 430733"/>
              <a:gd name="connsiteX25" fmla="*/ 952500 w 1885950"/>
              <a:gd name="connsiteY25" fmla="*/ 106883 h 430733"/>
              <a:gd name="connsiteX26" fmla="*/ 962025 w 1885950"/>
              <a:gd name="connsiteY26" fmla="*/ 78308 h 430733"/>
              <a:gd name="connsiteX27" fmla="*/ 971550 w 1885950"/>
              <a:gd name="connsiteY27" fmla="*/ 2108 h 430733"/>
              <a:gd name="connsiteX28" fmla="*/ 1209675 w 1885950"/>
              <a:gd name="connsiteY28" fmla="*/ 11633 h 430733"/>
              <a:gd name="connsiteX29" fmla="*/ 1295400 w 1885950"/>
              <a:gd name="connsiteY29" fmla="*/ 78308 h 430733"/>
              <a:gd name="connsiteX30" fmla="*/ 1333500 w 1885950"/>
              <a:gd name="connsiteY30" fmla="*/ 135458 h 430733"/>
              <a:gd name="connsiteX31" fmla="*/ 1352550 w 1885950"/>
              <a:gd name="connsiteY31" fmla="*/ 202133 h 430733"/>
              <a:gd name="connsiteX32" fmla="*/ 1381125 w 1885950"/>
              <a:gd name="connsiteY32" fmla="*/ 221183 h 430733"/>
              <a:gd name="connsiteX33" fmla="*/ 1409700 w 1885950"/>
              <a:gd name="connsiteY33" fmla="*/ 249758 h 430733"/>
              <a:gd name="connsiteX34" fmla="*/ 1476375 w 1885950"/>
              <a:gd name="connsiteY34" fmla="*/ 316433 h 430733"/>
              <a:gd name="connsiteX35" fmla="*/ 1485900 w 1885950"/>
              <a:gd name="connsiteY35" fmla="*/ 345008 h 430733"/>
              <a:gd name="connsiteX36" fmla="*/ 1590675 w 1885950"/>
              <a:gd name="connsiteY36" fmla="*/ 364058 h 430733"/>
              <a:gd name="connsiteX37" fmla="*/ 1609725 w 1885950"/>
              <a:gd name="connsiteY37" fmla="*/ 306908 h 430733"/>
              <a:gd name="connsiteX38" fmla="*/ 1590675 w 1885950"/>
              <a:gd name="connsiteY38" fmla="*/ 192608 h 430733"/>
              <a:gd name="connsiteX39" fmla="*/ 1571625 w 1885950"/>
              <a:gd name="connsiteY39" fmla="*/ 164033 h 430733"/>
              <a:gd name="connsiteX40" fmla="*/ 1581150 w 1885950"/>
              <a:gd name="connsiteY40" fmla="*/ 97358 h 430733"/>
              <a:gd name="connsiteX41" fmla="*/ 1609725 w 1885950"/>
              <a:gd name="connsiteY41" fmla="*/ 106883 h 430733"/>
              <a:gd name="connsiteX42" fmla="*/ 1638300 w 1885950"/>
              <a:gd name="connsiteY42" fmla="*/ 135458 h 430733"/>
              <a:gd name="connsiteX43" fmla="*/ 1704975 w 1885950"/>
              <a:gd name="connsiteY43" fmla="*/ 164033 h 430733"/>
              <a:gd name="connsiteX44" fmla="*/ 1714500 w 1885950"/>
              <a:gd name="connsiteY44" fmla="*/ 125933 h 430733"/>
              <a:gd name="connsiteX45" fmla="*/ 1809750 w 1885950"/>
              <a:gd name="connsiteY45" fmla="*/ 78308 h 430733"/>
              <a:gd name="connsiteX46" fmla="*/ 1847850 w 1885950"/>
              <a:gd name="connsiteY46" fmla="*/ 87833 h 430733"/>
              <a:gd name="connsiteX47" fmla="*/ 1857375 w 1885950"/>
              <a:gd name="connsiteY47" fmla="*/ 221183 h 430733"/>
              <a:gd name="connsiteX48" fmla="*/ 1866900 w 1885950"/>
              <a:gd name="connsiteY48" fmla="*/ 249758 h 430733"/>
              <a:gd name="connsiteX49" fmla="*/ 1885950 w 1885950"/>
              <a:gd name="connsiteY49" fmla="*/ 325958 h 430733"/>
              <a:gd name="connsiteX50" fmla="*/ 1866900 w 1885950"/>
              <a:gd name="connsiteY50" fmla="*/ 430733 h 430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885950" h="430733">
                <a:moveTo>
                  <a:pt x="0" y="411683"/>
                </a:moveTo>
                <a:cubicBezTo>
                  <a:pt x="6350" y="395808"/>
                  <a:pt x="18151" y="381132"/>
                  <a:pt x="19050" y="364058"/>
                </a:cubicBezTo>
                <a:cubicBezTo>
                  <a:pt x="22950" y="289958"/>
                  <a:pt x="-5379" y="218271"/>
                  <a:pt x="19050" y="144983"/>
                </a:cubicBezTo>
                <a:cubicBezTo>
                  <a:pt x="23310" y="132204"/>
                  <a:pt x="39001" y="126756"/>
                  <a:pt x="47625" y="116408"/>
                </a:cubicBezTo>
                <a:cubicBezTo>
                  <a:pt x="54954" y="107614"/>
                  <a:pt x="62026" y="98294"/>
                  <a:pt x="66675" y="87833"/>
                </a:cubicBezTo>
                <a:cubicBezTo>
                  <a:pt x="112015" y="-14182"/>
                  <a:pt x="61662" y="66777"/>
                  <a:pt x="104775" y="2108"/>
                </a:cubicBezTo>
                <a:cubicBezTo>
                  <a:pt x="171450" y="8458"/>
                  <a:pt x="249072" y="-15994"/>
                  <a:pt x="304800" y="21158"/>
                </a:cubicBezTo>
                <a:lnTo>
                  <a:pt x="361950" y="59258"/>
                </a:lnTo>
                <a:cubicBezTo>
                  <a:pt x="399505" y="115590"/>
                  <a:pt x="357578" y="62938"/>
                  <a:pt x="419100" y="106883"/>
                </a:cubicBezTo>
                <a:cubicBezTo>
                  <a:pt x="430061" y="114713"/>
                  <a:pt x="439051" y="125110"/>
                  <a:pt x="447675" y="135458"/>
                </a:cubicBezTo>
                <a:cubicBezTo>
                  <a:pt x="455004" y="144252"/>
                  <a:pt x="457786" y="156882"/>
                  <a:pt x="466725" y="164033"/>
                </a:cubicBezTo>
                <a:cubicBezTo>
                  <a:pt x="474565" y="170305"/>
                  <a:pt x="485775" y="170383"/>
                  <a:pt x="495300" y="173558"/>
                </a:cubicBezTo>
                <a:lnTo>
                  <a:pt x="533400" y="230708"/>
                </a:lnTo>
                <a:cubicBezTo>
                  <a:pt x="539750" y="240233"/>
                  <a:pt x="541590" y="255663"/>
                  <a:pt x="552450" y="259283"/>
                </a:cubicBezTo>
                <a:cubicBezTo>
                  <a:pt x="591885" y="272428"/>
                  <a:pt x="572671" y="263239"/>
                  <a:pt x="609600" y="287858"/>
                </a:cubicBezTo>
                <a:cubicBezTo>
                  <a:pt x="615950" y="297383"/>
                  <a:pt x="619711" y="309282"/>
                  <a:pt x="628650" y="316433"/>
                </a:cubicBezTo>
                <a:cubicBezTo>
                  <a:pt x="636490" y="322705"/>
                  <a:pt x="648245" y="321468"/>
                  <a:pt x="657225" y="325958"/>
                </a:cubicBezTo>
                <a:cubicBezTo>
                  <a:pt x="667464" y="331078"/>
                  <a:pt x="675278" y="340499"/>
                  <a:pt x="685800" y="345008"/>
                </a:cubicBezTo>
                <a:cubicBezTo>
                  <a:pt x="697832" y="350165"/>
                  <a:pt x="711313" y="350937"/>
                  <a:pt x="723900" y="354533"/>
                </a:cubicBezTo>
                <a:cubicBezTo>
                  <a:pt x="733554" y="357291"/>
                  <a:pt x="742950" y="360883"/>
                  <a:pt x="752475" y="364058"/>
                </a:cubicBezTo>
                <a:cubicBezTo>
                  <a:pt x="777875" y="360883"/>
                  <a:pt x="805284" y="364929"/>
                  <a:pt x="828675" y="354533"/>
                </a:cubicBezTo>
                <a:cubicBezTo>
                  <a:pt x="837850" y="350455"/>
                  <a:pt x="835765" y="335698"/>
                  <a:pt x="838200" y="325958"/>
                </a:cubicBezTo>
                <a:cubicBezTo>
                  <a:pt x="842127" y="310252"/>
                  <a:pt x="842041" y="293492"/>
                  <a:pt x="847725" y="278333"/>
                </a:cubicBezTo>
                <a:cubicBezTo>
                  <a:pt x="857399" y="252534"/>
                  <a:pt x="878505" y="241397"/>
                  <a:pt x="895350" y="221183"/>
                </a:cubicBezTo>
                <a:cubicBezTo>
                  <a:pt x="935037" y="173558"/>
                  <a:pt x="890588" y="208483"/>
                  <a:pt x="942975" y="173558"/>
                </a:cubicBezTo>
                <a:cubicBezTo>
                  <a:pt x="946150" y="151333"/>
                  <a:pt x="948097" y="128898"/>
                  <a:pt x="952500" y="106883"/>
                </a:cubicBezTo>
                <a:cubicBezTo>
                  <a:pt x="954469" y="97038"/>
                  <a:pt x="960229" y="88186"/>
                  <a:pt x="962025" y="78308"/>
                </a:cubicBezTo>
                <a:cubicBezTo>
                  <a:pt x="966604" y="53123"/>
                  <a:pt x="968375" y="27508"/>
                  <a:pt x="971550" y="2108"/>
                </a:cubicBezTo>
                <a:cubicBezTo>
                  <a:pt x="1050925" y="5283"/>
                  <a:pt x="1131250" y="-1016"/>
                  <a:pt x="1209675" y="11633"/>
                </a:cubicBezTo>
                <a:cubicBezTo>
                  <a:pt x="1227976" y="14585"/>
                  <a:pt x="1280086" y="58619"/>
                  <a:pt x="1295400" y="78308"/>
                </a:cubicBezTo>
                <a:cubicBezTo>
                  <a:pt x="1309456" y="96380"/>
                  <a:pt x="1333500" y="135458"/>
                  <a:pt x="1333500" y="135458"/>
                </a:cubicBezTo>
                <a:cubicBezTo>
                  <a:pt x="1334122" y="137947"/>
                  <a:pt x="1347581" y="195922"/>
                  <a:pt x="1352550" y="202133"/>
                </a:cubicBezTo>
                <a:cubicBezTo>
                  <a:pt x="1359701" y="211072"/>
                  <a:pt x="1372331" y="213854"/>
                  <a:pt x="1381125" y="221183"/>
                </a:cubicBezTo>
                <a:cubicBezTo>
                  <a:pt x="1391473" y="229807"/>
                  <a:pt x="1401430" y="239125"/>
                  <a:pt x="1409700" y="249758"/>
                </a:cubicBezTo>
                <a:cubicBezTo>
                  <a:pt x="1463195" y="318537"/>
                  <a:pt x="1421771" y="298232"/>
                  <a:pt x="1476375" y="316433"/>
                </a:cubicBezTo>
                <a:cubicBezTo>
                  <a:pt x="1479550" y="325958"/>
                  <a:pt x="1480331" y="336654"/>
                  <a:pt x="1485900" y="345008"/>
                </a:cubicBezTo>
                <a:cubicBezTo>
                  <a:pt x="1518214" y="393478"/>
                  <a:pt x="1528400" y="371842"/>
                  <a:pt x="1590675" y="364058"/>
                </a:cubicBezTo>
                <a:cubicBezTo>
                  <a:pt x="1597025" y="345008"/>
                  <a:pt x="1611943" y="326866"/>
                  <a:pt x="1609725" y="306908"/>
                </a:cubicBezTo>
                <a:cubicBezTo>
                  <a:pt x="1606707" y="279746"/>
                  <a:pt x="1606632" y="224523"/>
                  <a:pt x="1590675" y="192608"/>
                </a:cubicBezTo>
                <a:cubicBezTo>
                  <a:pt x="1585555" y="182369"/>
                  <a:pt x="1577975" y="173558"/>
                  <a:pt x="1571625" y="164033"/>
                </a:cubicBezTo>
                <a:cubicBezTo>
                  <a:pt x="1574800" y="141808"/>
                  <a:pt x="1568697" y="116038"/>
                  <a:pt x="1581150" y="97358"/>
                </a:cubicBezTo>
                <a:cubicBezTo>
                  <a:pt x="1586719" y="89004"/>
                  <a:pt x="1601371" y="101314"/>
                  <a:pt x="1609725" y="106883"/>
                </a:cubicBezTo>
                <a:cubicBezTo>
                  <a:pt x="1620933" y="114355"/>
                  <a:pt x="1627339" y="127628"/>
                  <a:pt x="1638300" y="135458"/>
                </a:cubicBezTo>
                <a:cubicBezTo>
                  <a:pt x="1658898" y="150171"/>
                  <a:pt x="1681656" y="156260"/>
                  <a:pt x="1704975" y="164033"/>
                </a:cubicBezTo>
                <a:cubicBezTo>
                  <a:pt x="1708150" y="151333"/>
                  <a:pt x="1705880" y="135785"/>
                  <a:pt x="1714500" y="125933"/>
                </a:cubicBezTo>
                <a:cubicBezTo>
                  <a:pt x="1746253" y="89644"/>
                  <a:pt x="1770187" y="88199"/>
                  <a:pt x="1809750" y="78308"/>
                </a:cubicBezTo>
                <a:cubicBezTo>
                  <a:pt x="1822450" y="81483"/>
                  <a:pt x="1843710" y="75414"/>
                  <a:pt x="1847850" y="87833"/>
                </a:cubicBezTo>
                <a:cubicBezTo>
                  <a:pt x="1861942" y="130109"/>
                  <a:pt x="1852168" y="176925"/>
                  <a:pt x="1857375" y="221183"/>
                </a:cubicBezTo>
                <a:cubicBezTo>
                  <a:pt x="1858548" y="231154"/>
                  <a:pt x="1864465" y="240018"/>
                  <a:pt x="1866900" y="249758"/>
                </a:cubicBezTo>
                <a:lnTo>
                  <a:pt x="1885950" y="325958"/>
                </a:lnTo>
                <a:cubicBezTo>
                  <a:pt x="1875641" y="418739"/>
                  <a:pt x="1889283" y="385967"/>
                  <a:pt x="1866900" y="430733"/>
                </a:cubicBezTo>
              </a:path>
            </a:pathLst>
          </a:cu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4" name="Picture 6" descr="C:\Users\Ronaldo\Drive2\Imagem\edifíci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7274" y="1759409"/>
            <a:ext cx="1866900" cy="386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tângulo 14"/>
          <p:cNvSpPr/>
          <p:nvPr/>
        </p:nvSpPr>
        <p:spPr>
          <a:xfrm>
            <a:off x="6607274" y="6018584"/>
            <a:ext cx="1866900" cy="396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Base Renovável</a:t>
            </a:r>
          </a:p>
        </p:txBody>
      </p:sp>
      <p:sp>
        <p:nvSpPr>
          <p:cNvPr id="16" name="Forma livre 15"/>
          <p:cNvSpPr/>
          <p:nvPr/>
        </p:nvSpPr>
        <p:spPr>
          <a:xfrm>
            <a:off x="6588224" y="5626559"/>
            <a:ext cx="1885950" cy="430733"/>
          </a:xfrm>
          <a:custGeom>
            <a:avLst/>
            <a:gdLst>
              <a:gd name="connsiteX0" fmla="*/ 0 w 1885950"/>
              <a:gd name="connsiteY0" fmla="*/ 411683 h 430733"/>
              <a:gd name="connsiteX1" fmla="*/ 19050 w 1885950"/>
              <a:gd name="connsiteY1" fmla="*/ 364058 h 430733"/>
              <a:gd name="connsiteX2" fmla="*/ 19050 w 1885950"/>
              <a:gd name="connsiteY2" fmla="*/ 144983 h 430733"/>
              <a:gd name="connsiteX3" fmla="*/ 47625 w 1885950"/>
              <a:gd name="connsiteY3" fmla="*/ 116408 h 430733"/>
              <a:gd name="connsiteX4" fmla="*/ 66675 w 1885950"/>
              <a:gd name="connsiteY4" fmla="*/ 87833 h 430733"/>
              <a:gd name="connsiteX5" fmla="*/ 104775 w 1885950"/>
              <a:gd name="connsiteY5" fmla="*/ 2108 h 430733"/>
              <a:gd name="connsiteX6" fmla="*/ 304800 w 1885950"/>
              <a:gd name="connsiteY6" fmla="*/ 21158 h 430733"/>
              <a:gd name="connsiteX7" fmla="*/ 361950 w 1885950"/>
              <a:gd name="connsiteY7" fmla="*/ 59258 h 430733"/>
              <a:gd name="connsiteX8" fmla="*/ 419100 w 1885950"/>
              <a:gd name="connsiteY8" fmla="*/ 106883 h 430733"/>
              <a:gd name="connsiteX9" fmla="*/ 447675 w 1885950"/>
              <a:gd name="connsiteY9" fmla="*/ 135458 h 430733"/>
              <a:gd name="connsiteX10" fmla="*/ 466725 w 1885950"/>
              <a:gd name="connsiteY10" fmla="*/ 164033 h 430733"/>
              <a:gd name="connsiteX11" fmla="*/ 495300 w 1885950"/>
              <a:gd name="connsiteY11" fmla="*/ 173558 h 430733"/>
              <a:gd name="connsiteX12" fmla="*/ 533400 w 1885950"/>
              <a:gd name="connsiteY12" fmla="*/ 230708 h 430733"/>
              <a:gd name="connsiteX13" fmla="*/ 552450 w 1885950"/>
              <a:gd name="connsiteY13" fmla="*/ 259283 h 430733"/>
              <a:gd name="connsiteX14" fmla="*/ 609600 w 1885950"/>
              <a:gd name="connsiteY14" fmla="*/ 287858 h 430733"/>
              <a:gd name="connsiteX15" fmla="*/ 628650 w 1885950"/>
              <a:gd name="connsiteY15" fmla="*/ 316433 h 430733"/>
              <a:gd name="connsiteX16" fmla="*/ 657225 w 1885950"/>
              <a:gd name="connsiteY16" fmla="*/ 325958 h 430733"/>
              <a:gd name="connsiteX17" fmla="*/ 685800 w 1885950"/>
              <a:gd name="connsiteY17" fmla="*/ 345008 h 430733"/>
              <a:gd name="connsiteX18" fmla="*/ 723900 w 1885950"/>
              <a:gd name="connsiteY18" fmla="*/ 354533 h 430733"/>
              <a:gd name="connsiteX19" fmla="*/ 752475 w 1885950"/>
              <a:gd name="connsiteY19" fmla="*/ 364058 h 430733"/>
              <a:gd name="connsiteX20" fmla="*/ 828675 w 1885950"/>
              <a:gd name="connsiteY20" fmla="*/ 354533 h 430733"/>
              <a:gd name="connsiteX21" fmla="*/ 838200 w 1885950"/>
              <a:gd name="connsiteY21" fmla="*/ 325958 h 430733"/>
              <a:gd name="connsiteX22" fmla="*/ 847725 w 1885950"/>
              <a:gd name="connsiteY22" fmla="*/ 278333 h 430733"/>
              <a:gd name="connsiteX23" fmla="*/ 895350 w 1885950"/>
              <a:gd name="connsiteY23" fmla="*/ 221183 h 430733"/>
              <a:gd name="connsiteX24" fmla="*/ 942975 w 1885950"/>
              <a:gd name="connsiteY24" fmla="*/ 173558 h 430733"/>
              <a:gd name="connsiteX25" fmla="*/ 952500 w 1885950"/>
              <a:gd name="connsiteY25" fmla="*/ 106883 h 430733"/>
              <a:gd name="connsiteX26" fmla="*/ 962025 w 1885950"/>
              <a:gd name="connsiteY26" fmla="*/ 78308 h 430733"/>
              <a:gd name="connsiteX27" fmla="*/ 971550 w 1885950"/>
              <a:gd name="connsiteY27" fmla="*/ 2108 h 430733"/>
              <a:gd name="connsiteX28" fmla="*/ 1209675 w 1885950"/>
              <a:gd name="connsiteY28" fmla="*/ 11633 h 430733"/>
              <a:gd name="connsiteX29" fmla="*/ 1295400 w 1885950"/>
              <a:gd name="connsiteY29" fmla="*/ 78308 h 430733"/>
              <a:gd name="connsiteX30" fmla="*/ 1333500 w 1885950"/>
              <a:gd name="connsiteY30" fmla="*/ 135458 h 430733"/>
              <a:gd name="connsiteX31" fmla="*/ 1352550 w 1885950"/>
              <a:gd name="connsiteY31" fmla="*/ 202133 h 430733"/>
              <a:gd name="connsiteX32" fmla="*/ 1381125 w 1885950"/>
              <a:gd name="connsiteY32" fmla="*/ 221183 h 430733"/>
              <a:gd name="connsiteX33" fmla="*/ 1409700 w 1885950"/>
              <a:gd name="connsiteY33" fmla="*/ 249758 h 430733"/>
              <a:gd name="connsiteX34" fmla="*/ 1476375 w 1885950"/>
              <a:gd name="connsiteY34" fmla="*/ 316433 h 430733"/>
              <a:gd name="connsiteX35" fmla="*/ 1485900 w 1885950"/>
              <a:gd name="connsiteY35" fmla="*/ 345008 h 430733"/>
              <a:gd name="connsiteX36" fmla="*/ 1590675 w 1885950"/>
              <a:gd name="connsiteY36" fmla="*/ 364058 h 430733"/>
              <a:gd name="connsiteX37" fmla="*/ 1609725 w 1885950"/>
              <a:gd name="connsiteY37" fmla="*/ 306908 h 430733"/>
              <a:gd name="connsiteX38" fmla="*/ 1590675 w 1885950"/>
              <a:gd name="connsiteY38" fmla="*/ 192608 h 430733"/>
              <a:gd name="connsiteX39" fmla="*/ 1571625 w 1885950"/>
              <a:gd name="connsiteY39" fmla="*/ 164033 h 430733"/>
              <a:gd name="connsiteX40" fmla="*/ 1581150 w 1885950"/>
              <a:gd name="connsiteY40" fmla="*/ 97358 h 430733"/>
              <a:gd name="connsiteX41" fmla="*/ 1609725 w 1885950"/>
              <a:gd name="connsiteY41" fmla="*/ 106883 h 430733"/>
              <a:gd name="connsiteX42" fmla="*/ 1638300 w 1885950"/>
              <a:gd name="connsiteY42" fmla="*/ 135458 h 430733"/>
              <a:gd name="connsiteX43" fmla="*/ 1704975 w 1885950"/>
              <a:gd name="connsiteY43" fmla="*/ 164033 h 430733"/>
              <a:gd name="connsiteX44" fmla="*/ 1714500 w 1885950"/>
              <a:gd name="connsiteY44" fmla="*/ 125933 h 430733"/>
              <a:gd name="connsiteX45" fmla="*/ 1809750 w 1885950"/>
              <a:gd name="connsiteY45" fmla="*/ 78308 h 430733"/>
              <a:gd name="connsiteX46" fmla="*/ 1847850 w 1885950"/>
              <a:gd name="connsiteY46" fmla="*/ 87833 h 430733"/>
              <a:gd name="connsiteX47" fmla="*/ 1857375 w 1885950"/>
              <a:gd name="connsiteY47" fmla="*/ 221183 h 430733"/>
              <a:gd name="connsiteX48" fmla="*/ 1866900 w 1885950"/>
              <a:gd name="connsiteY48" fmla="*/ 249758 h 430733"/>
              <a:gd name="connsiteX49" fmla="*/ 1885950 w 1885950"/>
              <a:gd name="connsiteY49" fmla="*/ 325958 h 430733"/>
              <a:gd name="connsiteX50" fmla="*/ 1866900 w 1885950"/>
              <a:gd name="connsiteY50" fmla="*/ 430733 h 430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885950" h="430733">
                <a:moveTo>
                  <a:pt x="0" y="411683"/>
                </a:moveTo>
                <a:cubicBezTo>
                  <a:pt x="6350" y="395808"/>
                  <a:pt x="18151" y="381132"/>
                  <a:pt x="19050" y="364058"/>
                </a:cubicBezTo>
                <a:cubicBezTo>
                  <a:pt x="22950" y="289958"/>
                  <a:pt x="-5379" y="218271"/>
                  <a:pt x="19050" y="144983"/>
                </a:cubicBezTo>
                <a:cubicBezTo>
                  <a:pt x="23310" y="132204"/>
                  <a:pt x="39001" y="126756"/>
                  <a:pt x="47625" y="116408"/>
                </a:cubicBezTo>
                <a:cubicBezTo>
                  <a:pt x="54954" y="107614"/>
                  <a:pt x="62026" y="98294"/>
                  <a:pt x="66675" y="87833"/>
                </a:cubicBezTo>
                <a:cubicBezTo>
                  <a:pt x="112015" y="-14182"/>
                  <a:pt x="61662" y="66777"/>
                  <a:pt x="104775" y="2108"/>
                </a:cubicBezTo>
                <a:cubicBezTo>
                  <a:pt x="171450" y="8458"/>
                  <a:pt x="249072" y="-15994"/>
                  <a:pt x="304800" y="21158"/>
                </a:cubicBezTo>
                <a:lnTo>
                  <a:pt x="361950" y="59258"/>
                </a:lnTo>
                <a:cubicBezTo>
                  <a:pt x="399505" y="115590"/>
                  <a:pt x="357578" y="62938"/>
                  <a:pt x="419100" y="106883"/>
                </a:cubicBezTo>
                <a:cubicBezTo>
                  <a:pt x="430061" y="114713"/>
                  <a:pt x="439051" y="125110"/>
                  <a:pt x="447675" y="135458"/>
                </a:cubicBezTo>
                <a:cubicBezTo>
                  <a:pt x="455004" y="144252"/>
                  <a:pt x="457786" y="156882"/>
                  <a:pt x="466725" y="164033"/>
                </a:cubicBezTo>
                <a:cubicBezTo>
                  <a:pt x="474565" y="170305"/>
                  <a:pt x="485775" y="170383"/>
                  <a:pt x="495300" y="173558"/>
                </a:cubicBezTo>
                <a:lnTo>
                  <a:pt x="533400" y="230708"/>
                </a:lnTo>
                <a:cubicBezTo>
                  <a:pt x="539750" y="240233"/>
                  <a:pt x="541590" y="255663"/>
                  <a:pt x="552450" y="259283"/>
                </a:cubicBezTo>
                <a:cubicBezTo>
                  <a:pt x="591885" y="272428"/>
                  <a:pt x="572671" y="263239"/>
                  <a:pt x="609600" y="287858"/>
                </a:cubicBezTo>
                <a:cubicBezTo>
                  <a:pt x="615950" y="297383"/>
                  <a:pt x="619711" y="309282"/>
                  <a:pt x="628650" y="316433"/>
                </a:cubicBezTo>
                <a:cubicBezTo>
                  <a:pt x="636490" y="322705"/>
                  <a:pt x="648245" y="321468"/>
                  <a:pt x="657225" y="325958"/>
                </a:cubicBezTo>
                <a:cubicBezTo>
                  <a:pt x="667464" y="331078"/>
                  <a:pt x="675278" y="340499"/>
                  <a:pt x="685800" y="345008"/>
                </a:cubicBezTo>
                <a:cubicBezTo>
                  <a:pt x="697832" y="350165"/>
                  <a:pt x="711313" y="350937"/>
                  <a:pt x="723900" y="354533"/>
                </a:cubicBezTo>
                <a:cubicBezTo>
                  <a:pt x="733554" y="357291"/>
                  <a:pt x="742950" y="360883"/>
                  <a:pt x="752475" y="364058"/>
                </a:cubicBezTo>
                <a:cubicBezTo>
                  <a:pt x="777875" y="360883"/>
                  <a:pt x="805284" y="364929"/>
                  <a:pt x="828675" y="354533"/>
                </a:cubicBezTo>
                <a:cubicBezTo>
                  <a:pt x="837850" y="350455"/>
                  <a:pt x="835765" y="335698"/>
                  <a:pt x="838200" y="325958"/>
                </a:cubicBezTo>
                <a:cubicBezTo>
                  <a:pt x="842127" y="310252"/>
                  <a:pt x="842041" y="293492"/>
                  <a:pt x="847725" y="278333"/>
                </a:cubicBezTo>
                <a:cubicBezTo>
                  <a:pt x="857399" y="252534"/>
                  <a:pt x="878505" y="241397"/>
                  <a:pt x="895350" y="221183"/>
                </a:cubicBezTo>
                <a:cubicBezTo>
                  <a:pt x="935037" y="173558"/>
                  <a:pt x="890588" y="208483"/>
                  <a:pt x="942975" y="173558"/>
                </a:cubicBezTo>
                <a:cubicBezTo>
                  <a:pt x="946150" y="151333"/>
                  <a:pt x="948097" y="128898"/>
                  <a:pt x="952500" y="106883"/>
                </a:cubicBezTo>
                <a:cubicBezTo>
                  <a:pt x="954469" y="97038"/>
                  <a:pt x="960229" y="88186"/>
                  <a:pt x="962025" y="78308"/>
                </a:cubicBezTo>
                <a:cubicBezTo>
                  <a:pt x="966604" y="53123"/>
                  <a:pt x="968375" y="27508"/>
                  <a:pt x="971550" y="2108"/>
                </a:cubicBezTo>
                <a:cubicBezTo>
                  <a:pt x="1050925" y="5283"/>
                  <a:pt x="1131250" y="-1016"/>
                  <a:pt x="1209675" y="11633"/>
                </a:cubicBezTo>
                <a:cubicBezTo>
                  <a:pt x="1227976" y="14585"/>
                  <a:pt x="1280086" y="58619"/>
                  <a:pt x="1295400" y="78308"/>
                </a:cubicBezTo>
                <a:cubicBezTo>
                  <a:pt x="1309456" y="96380"/>
                  <a:pt x="1333500" y="135458"/>
                  <a:pt x="1333500" y="135458"/>
                </a:cubicBezTo>
                <a:cubicBezTo>
                  <a:pt x="1334122" y="137947"/>
                  <a:pt x="1347581" y="195922"/>
                  <a:pt x="1352550" y="202133"/>
                </a:cubicBezTo>
                <a:cubicBezTo>
                  <a:pt x="1359701" y="211072"/>
                  <a:pt x="1372331" y="213854"/>
                  <a:pt x="1381125" y="221183"/>
                </a:cubicBezTo>
                <a:cubicBezTo>
                  <a:pt x="1391473" y="229807"/>
                  <a:pt x="1401430" y="239125"/>
                  <a:pt x="1409700" y="249758"/>
                </a:cubicBezTo>
                <a:cubicBezTo>
                  <a:pt x="1463195" y="318537"/>
                  <a:pt x="1421771" y="298232"/>
                  <a:pt x="1476375" y="316433"/>
                </a:cubicBezTo>
                <a:cubicBezTo>
                  <a:pt x="1479550" y="325958"/>
                  <a:pt x="1480331" y="336654"/>
                  <a:pt x="1485900" y="345008"/>
                </a:cubicBezTo>
                <a:cubicBezTo>
                  <a:pt x="1518214" y="393478"/>
                  <a:pt x="1528400" y="371842"/>
                  <a:pt x="1590675" y="364058"/>
                </a:cubicBezTo>
                <a:cubicBezTo>
                  <a:pt x="1597025" y="345008"/>
                  <a:pt x="1611943" y="326866"/>
                  <a:pt x="1609725" y="306908"/>
                </a:cubicBezTo>
                <a:cubicBezTo>
                  <a:pt x="1606707" y="279746"/>
                  <a:pt x="1606632" y="224523"/>
                  <a:pt x="1590675" y="192608"/>
                </a:cubicBezTo>
                <a:cubicBezTo>
                  <a:pt x="1585555" y="182369"/>
                  <a:pt x="1577975" y="173558"/>
                  <a:pt x="1571625" y="164033"/>
                </a:cubicBezTo>
                <a:cubicBezTo>
                  <a:pt x="1574800" y="141808"/>
                  <a:pt x="1568697" y="116038"/>
                  <a:pt x="1581150" y="97358"/>
                </a:cubicBezTo>
                <a:cubicBezTo>
                  <a:pt x="1586719" y="89004"/>
                  <a:pt x="1601371" y="101314"/>
                  <a:pt x="1609725" y="106883"/>
                </a:cubicBezTo>
                <a:cubicBezTo>
                  <a:pt x="1620933" y="114355"/>
                  <a:pt x="1627339" y="127628"/>
                  <a:pt x="1638300" y="135458"/>
                </a:cubicBezTo>
                <a:cubicBezTo>
                  <a:pt x="1658898" y="150171"/>
                  <a:pt x="1681656" y="156260"/>
                  <a:pt x="1704975" y="164033"/>
                </a:cubicBezTo>
                <a:cubicBezTo>
                  <a:pt x="1708150" y="151333"/>
                  <a:pt x="1705880" y="135785"/>
                  <a:pt x="1714500" y="125933"/>
                </a:cubicBezTo>
                <a:cubicBezTo>
                  <a:pt x="1746253" y="89644"/>
                  <a:pt x="1770187" y="88199"/>
                  <a:pt x="1809750" y="78308"/>
                </a:cubicBezTo>
                <a:cubicBezTo>
                  <a:pt x="1822450" y="81483"/>
                  <a:pt x="1843710" y="75414"/>
                  <a:pt x="1847850" y="87833"/>
                </a:cubicBezTo>
                <a:cubicBezTo>
                  <a:pt x="1861942" y="130109"/>
                  <a:pt x="1852168" y="176925"/>
                  <a:pt x="1857375" y="221183"/>
                </a:cubicBezTo>
                <a:cubicBezTo>
                  <a:pt x="1858548" y="231154"/>
                  <a:pt x="1864465" y="240018"/>
                  <a:pt x="1866900" y="249758"/>
                </a:cubicBezTo>
                <a:lnTo>
                  <a:pt x="1885950" y="325958"/>
                </a:lnTo>
                <a:cubicBezTo>
                  <a:pt x="1875641" y="418739"/>
                  <a:pt x="1889283" y="385967"/>
                  <a:pt x="1866900" y="430733"/>
                </a:cubicBezTo>
              </a:path>
            </a:pathLst>
          </a:cu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3582938" y="1793532"/>
            <a:ext cx="1997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Regularidade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3554363" y="4221088"/>
            <a:ext cx="2025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Irregularidade</a:t>
            </a:r>
          </a:p>
        </p:txBody>
      </p:sp>
    </p:spTree>
    <p:extLst>
      <p:ext uri="{BB962C8B-B14F-4D97-AF65-F5344CB8AC3E}">
        <p14:creationId xmlns:p14="http://schemas.microsoft.com/office/powerpoint/2010/main" val="21361848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pt-BR" dirty="0"/>
              <a:t>Como manter controle sobre os recursos energéticos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6012" y="1628800"/>
            <a:ext cx="8638476" cy="5065711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2800" dirty="0"/>
              <a:t>Nova base de recursos baseada em fontes intermitentes – Sistemas em busca de maior </a:t>
            </a:r>
            <a:r>
              <a:rPr lang="pt-BR" sz="2800" b="1" dirty="0"/>
              <a:t>flexibilidade: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pt-BR" b="1" dirty="0"/>
              <a:t>flexibilidade espacial </a:t>
            </a:r>
            <a:r>
              <a:rPr lang="pt-BR" dirty="0"/>
              <a:t>(rede) e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pt-BR" b="1" dirty="0"/>
              <a:t>flexibilidade temporal</a:t>
            </a:r>
            <a:r>
              <a:rPr lang="pt-BR" dirty="0"/>
              <a:t> (estoque; despacho flexível; gestão da demanda)</a:t>
            </a:r>
          </a:p>
          <a:p>
            <a:pPr>
              <a:spcBef>
                <a:spcPts val="600"/>
              </a:spcBef>
            </a:pPr>
            <a:r>
              <a:rPr lang="pt-BR" sz="2800" dirty="0"/>
              <a:t>As mudanças de base tecnológica também afetam as relações entre os agentes </a:t>
            </a:r>
          </a:p>
          <a:p>
            <a:pPr>
              <a:spcBef>
                <a:spcPts val="600"/>
              </a:spcBef>
            </a:pPr>
            <a:r>
              <a:rPr lang="pt-BR" sz="2800" dirty="0"/>
              <a:t>Ainda não há </a:t>
            </a:r>
            <a:r>
              <a:rPr lang="pt-BR" sz="2800" i="1" dirty="0"/>
              <a:t>design</a:t>
            </a:r>
            <a:r>
              <a:rPr lang="pt-BR" sz="2800" dirty="0"/>
              <a:t> dominante definido sobre como será o sistema elétrico do futuro</a:t>
            </a:r>
          </a:p>
        </p:txBody>
      </p:sp>
    </p:spTree>
    <p:extLst>
      <p:ext uri="{BB962C8B-B14F-4D97-AF65-F5344CB8AC3E}">
        <p14:creationId xmlns:p14="http://schemas.microsoft.com/office/powerpoint/2010/main" val="35874696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3651" y="0"/>
            <a:ext cx="8229600" cy="1143000"/>
          </a:xfrm>
        </p:spPr>
        <p:txBody>
          <a:bodyPr/>
          <a:lstStyle/>
          <a:p>
            <a:r>
              <a:rPr lang="pt-BR" dirty="0"/>
              <a:t>Regularizando a base</a:t>
            </a:r>
          </a:p>
        </p:txBody>
      </p:sp>
      <p:sp>
        <p:nvSpPr>
          <p:cNvPr id="3" name="Elipse 2"/>
          <p:cNvSpPr/>
          <p:nvPr/>
        </p:nvSpPr>
        <p:spPr>
          <a:xfrm>
            <a:off x="50212" y="1465958"/>
            <a:ext cx="2652910" cy="122413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/>
              <a:t>Centrais Flexíveis</a:t>
            </a:r>
          </a:p>
        </p:txBody>
      </p:sp>
      <p:sp>
        <p:nvSpPr>
          <p:cNvPr id="4" name="Elipse 3"/>
          <p:cNvSpPr/>
          <p:nvPr/>
        </p:nvSpPr>
        <p:spPr>
          <a:xfrm>
            <a:off x="50212" y="3128203"/>
            <a:ext cx="2652910" cy="122413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/>
              <a:t>Estocagem</a:t>
            </a:r>
          </a:p>
        </p:txBody>
      </p:sp>
      <p:sp>
        <p:nvSpPr>
          <p:cNvPr id="5" name="Elipse 4"/>
          <p:cNvSpPr/>
          <p:nvPr/>
        </p:nvSpPr>
        <p:spPr>
          <a:xfrm>
            <a:off x="50212" y="4624683"/>
            <a:ext cx="2652910" cy="122413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/>
              <a:t>Rede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4040" y="2564905"/>
            <a:ext cx="3004263" cy="1415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Elipse 14"/>
          <p:cNvSpPr/>
          <p:nvPr/>
        </p:nvSpPr>
        <p:spPr>
          <a:xfrm>
            <a:off x="6427648" y="923021"/>
            <a:ext cx="2630170" cy="158304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600" b="1" dirty="0"/>
              <a:t>Inovação –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6520338" y="3740272"/>
            <a:ext cx="2480123" cy="12696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600" b="1" dirty="0"/>
              <a:t>Redução dos custos da transição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3294040" y="5226784"/>
            <a:ext cx="49503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“O que realmente ajuda é estocagem hidrelétrica”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/>
              <a:t>Reservas operacionais  </a:t>
            </a:r>
            <a:r>
              <a:rPr lang="pt-BR" sz="2000" dirty="0"/>
              <a:t>– curto prazo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/>
              <a:t>Reservas de regularização</a:t>
            </a:r>
            <a:r>
              <a:rPr lang="pt-BR" sz="2000" b="1" dirty="0">
                <a:solidFill>
                  <a:prstClr val="black"/>
                </a:solidFill>
              </a:rPr>
              <a:t> </a:t>
            </a:r>
            <a:r>
              <a:rPr lang="pt-BR" sz="2000" dirty="0">
                <a:solidFill>
                  <a:prstClr val="black"/>
                </a:solidFill>
              </a:rPr>
              <a:t>–</a:t>
            </a:r>
            <a:r>
              <a:rPr lang="pt-BR" sz="2000" dirty="0"/>
              <a:t> sazonais</a:t>
            </a:r>
          </a:p>
          <a:p>
            <a:r>
              <a:rPr lang="pt-BR" sz="2000" b="1" dirty="0"/>
              <a:t>A. Bloom, NREL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</p:txBody>
      </p:sp>
      <p:sp>
        <p:nvSpPr>
          <p:cNvPr id="8" name="Elipse 7"/>
          <p:cNvSpPr/>
          <p:nvPr/>
        </p:nvSpPr>
        <p:spPr>
          <a:xfrm>
            <a:off x="6730677" y="2624148"/>
            <a:ext cx="2089795" cy="1008111"/>
          </a:xfrm>
          <a:prstGeom prst="ellipse">
            <a:avLst/>
          </a:prstGeom>
          <a:solidFill>
            <a:schemeClr val="accent1">
              <a:alpha val="5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2400" b="1" dirty="0">
                <a:solidFill>
                  <a:srgbClr val="FF0000"/>
                </a:solidFill>
              </a:rPr>
              <a:t>Quem se apropria?</a:t>
            </a:r>
          </a:p>
        </p:txBody>
      </p:sp>
      <p:cxnSp>
        <p:nvCxnSpPr>
          <p:cNvPr id="10" name="Conector de seta reta 9"/>
          <p:cNvCxnSpPr/>
          <p:nvPr/>
        </p:nvCxnSpPr>
        <p:spPr>
          <a:xfrm>
            <a:off x="8604448" y="3219083"/>
            <a:ext cx="0" cy="707865"/>
          </a:xfrm>
          <a:prstGeom prst="straightConnector1">
            <a:avLst/>
          </a:prstGeom>
          <a:ln w="3492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 flipV="1">
            <a:off x="7138546" y="2168860"/>
            <a:ext cx="0" cy="521234"/>
          </a:xfrm>
          <a:prstGeom prst="straightConnector1">
            <a:avLst/>
          </a:prstGeom>
          <a:ln w="3492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ixaDeTexto 19"/>
          <p:cNvSpPr txBox="1"/>
          <p:nvPr/>
        </p:nvSpPr>
        <p:spPr>
          <a:xfrm>
            <a:off x="2915816" y="4187755"/>
            <a:ext cx="31077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T – “minimização de custos e compartilhamento de riscos” </a:t>
            </a:r>
          </a:p>
        </p:txBody>
      </p:sp>
    </p:spTree>
    <p:extLst>
      <p:ext uri="{BB962C8B-B14F-4D97-AF65-F5344CB8AC3E}">
        <p14:creationId xmlns:p14="http://schemas.microsoft.com/office/powerpoint/2010/main" val="29428708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nova base - Renovável</a:t>
            </a:r>
          </a:p>
        </p:txBody>
      </p:sp>
      <p:pic>
        <p:nvPicPr>
          <p:cNvPr id="3" name="Imagem 2"/>
          <p:cNvPicPr/>
          <p:nvPr/>
        </p:nvPicPr>
        <p:blipFill rotWithShape="1">
          <a:blip r:embed="rId2"/>
          <a:srcRect l="18511" t="55766" r="23264" b="8607"/>
          <a:stretch/>
        </p:blipFill>
        <p:spPr bwMode="auto">
          <a:xfrm>
            <a:off x="467544" y="1484784"/>
            <a:ext cx="8352928" cy="48245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6905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contexto - A Transição Energética</a:t>
            </a:r>
          </a:p>
        </p:txBody>
      </p:sp>
      <p:sp>
        <p:nvSpPr>
          <p:cNvPr id="4" name="Retângulo 3"/>
          <p:cNvSpPr/>
          <p:nvPr/>
        </p:nvSpPr>
        <p:spPr>
          <a:xfrm>
            <a:off x="971600" y="2780928"/>
            <a:ext cx="2520280" cy="201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/>
              <a:t>Mudança Radical</a:t>
            </a:r>
          </a:p>
        </p:txBody>
      </p:sp>
      <p:sp>
        <p:nvSpPr>
          <p:cNvPr id="6" name="Retângulo 5"/>
          <p:cNvSpPr/>
          <p:nvPr/>
        </p:nvSpPr>
        <p:spPr>
          <a:xfrm>
            <a:off x="4554056" y="1628800"/>
            <a:ext cx="2520280" cy="20162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/>
              <a:t>Riscos Incertezas</a:t>
            </a:r>
          </a:p>
        </p:txBody>
      </p:sp>
      <p:sp>
        <p:nvSpPr>
          <p:cNvPr id="7" name="Retângulo 6"/>
          <p:cNvSpPr/>
          <p:nvPr/>
        </p:nvSpPr>
        <p:spPr>
          <a:xfrm>
            <a:off x="4604101" y="4365104"/>
            <a:ext cx="2520280" cy="20162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/>
              <a:t>Disputas</a:t>
            </a:r>
          </a:p>
          <a:p>
            <a:pPr algn="ctr"/>
            <a:r>
              <a:rPr lang="pt-BR" sz="4000" dirty="0"/>
              <a:t>Conflitos</a:t>
            </a:r>
          </a:p>
        </p:txBody>
      </p:sp>
    </p:spTree>
    <p:extLst>
      <p:ext uri="{BB962C8B-B14F-4D97-AF65-F5344CB8AC3E}">
        <p14:creationId xmlns:p14="http://schemas.microsoft.com/office/powerpoint/2010/main" val="34921672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Enquanto a inovação não vem</a:t>
            </a:r>
          </a:p>
        </p:txBody>
      </p:sp>
      <p:sp>
        <p:nvSpPr>
          <p:cNvPr id="3" name="Retângulo de cantos arredondados 2"/>
          <p:cNvSpPr/>
          <p:nvPr/>
        </p:nvSpPr>
        <p:spPr>
          <a:xfrm>
            <a:off x="1907704" y="2132856"/>
            <a:ext cx="4896544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/>
              <a:t>Gestão político/institucional dos conflitos</a:t>
            </a:r>
          </a:p>
        </p:txBody>
      </p:sp>
      <p:sp>
        <p:nvSpPr>
          <p:cNvPr id="4" name="Retângulo de cantos arredondados 3"/>
          <p:cNvSpPr/>
          <p:nvPr/>
        </p:nvSpPr>
        <p:spPr>
          <a:xfrm>
            <a:off x="1691680" y="4005064"/>
            <a:ext cx="2664296" cy="122413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/>
              <a:t>Penalidades</a:t>
            </a:r>
          </a:p>
        </p:txBody>
      </p:sp>
      <p:sp>
        <p:nvSpPr>
          <p:cNvPr id="5" name="Retângulo de cantos arredondados 4"/>
          <p:cNvSpPr/>
          <p:nvPr/>
        </p:nvSpPr>
        <p:spPr>
          <a:xfrm>
            <a:off x="4860032" y="4005064"/>
            <a:ext cx="2664296" cy="1224136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/>
              <a:t>Incentivos</a:t>
            </a:r>
          </a:p>
        </p:txBody>
      </p:sp>
    </p:spTree>
    <p:extLst>
      <p:ext uri="{BB962C8B-B14F-4D97-AF65-F5344CB8AC3E}">
        <p14:creationId xmlns:p14="http://schemas.microsoft.com/office/powerpoint/2010/main" val="6362183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40748"/>
            <a:ext cx="8229600" cy="1143000"/>
          </a:xfrm>
        </p:spPr>
        <p:txBody>
          <a:bodyPr/>
          <a:lstStyle/>
          <a:p>
            <a:r>
              <a:rPr lang="pt-BR" dirty="0"/>
              <a:t>O Brasil</a:t>
            </a:r>
          </a:p>
        </p:txBody>
      </p:sp>
      <p:sp>
        <p:nvSpPr>
          <p:cNvPr id="3" name="Retângulo 2"/>
          <p:cNvSpPr/>
          <p:nvPr/>
        </p:nvSpPr>
        <p:spPr>
          <a:xfrm>
            <a:off x="179512" y="2564904"/>
            <a:ext cx="2088232" cy="1574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/>
              <a:t>Base de Recursos Naturais Hidráulicos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564904"/>
            <a:ext cx="2091483" cy="1666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lipse 6"/>
          <p:cNvSpPr/>
          <p:nvPr/>
        </p:nvSpPr>
        <p:spPr>
          <a:xfrm>
            <a:off x="5765320" y="1124744"/>
            <a:ext cx="2448914" cy="86409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/>
              <a:t>Centrais Flexíveis</a:t>
            </a:r>
          </a:p>
        </p:txBody>
      </p:sp>
      <p:sp>
        <p:nvSpPr>
          <p:cNvPr id="8" name="Elipse 7"/>
          <p:cNvSpPr/>
          <p:nvPr/>
        </p:nvSpPr>
        <p:spPr>
          <a:xfrm>
            <a:off x="5765962" y="3346075"/>
            <a:ext cx="2448272" cy="72008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/>
              <a:t>Estocagem</a:t>
            </a:r>
          </a:p>
        </p:txBody>
      </p:sp>
      <p:sp>
        <p:nvSpPr>
          <p:cNvPr id="9" name="Elipse 8"/>
          <p:cNvSpPr/>
          <p:nvPr/>
        </p:nvSpPr>
        <p:spPr>
          <a:xfrm>
            <a:off x="5839731" y="5232271"/>
            <a:ext cx="2448272" cy="72008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/>
              <a:t>Rede</a:t>
            </a:r>
          </a:p>
        </p:txBody>
      </p:sp>
      <p:sp>
        <p:nvSpPr>
          <p:cNvPr id="4" name="Retângulo 3"/>
          <p:cNvSpPr/>
          <p:nvPr/>
        </p:nvSpPr>
        <p:spPr>
          <a:xfrm>
            <a:off x="5739310" y="2276872"/>
            <a:ext cx="2649114" cy="79208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/>
              <a:t>Hidrelétricas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6145685" y="6187575"/>
            <a:ext cx="2142318" cy="43204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/>
              <a:t>SIN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5779583" y="4321007"/>
            <a:ext cx="2434651" cy="55913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/>
              <a:t>Reservatórios</a:t>
            </a:r>
          </a:p>
        </p:txBody>
      </p:sp>
    </p:spTree>
    <p:extLst>
      <p:ext uri="{BB962C8B-B14F-4D97-AF65-F5344CB8AC3E}">
        <p14:creationId xmlns:p14="http://schemas.microsoft.com/office/powerpoint/2010/main" val="33051443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Qual é a transição brasileira?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81894"/>
            <a:ext cx="2187202" cy="174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3347864" y="2132856"/>
            <a:ext cx="2088232" cy="14196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/>
              <a:t>Base Fóssil</a:t>
            </a:r>
          </a:p>
        </p:txBody>
      </p:sp>
      <p:sp>
        <p:nvSpPr>
          <p:cNvPr id="5" name="Retângulo 4"/>
          <p:cNvSpPr/>
          <p:nvPr/>
        </p:nvSpPr>
        <p:spPr>
          <a:xfrm>
            <a:off x="5868143" y="2132856"/>
            <a:ext cx="2528395" cy="141961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/>
              <a:t>Liberalização</a:t>
            </a:r>
          </a:p>
          <a:p>
            <a:pPr algn="ctr"/>
            <a:r>
              <a:rPr lang="pt-BR" sz="2400" b="1" dirty="0"/>
              <a:t>Carbonização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1" y="4134681"/>
            <a:ext cx="2187203" cy="1742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0238" y="4218862"/>
            <a:ext cx="2412491" cy="18024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pic>
      <p:sp>
        <p:nvSpPr>
          <p:cNvPr id="8" name="Retângulo 7"/>
          <p:cNvSpPr/>
          <p:nvPr/>
        </p:nvSpPr>
        <p:spPr>
          <a:xfrm>
            <a:off x="6020275" y="4152790"/>
            <a:ext cx="2376263" cy="150845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/>
              <a:t>Interdição</a:t>
            </a:r>
          </a:p>
          <a:p>
            <a:pPr algn="ctr"/>
            <a:r>
              <a:rPr lang="pt-BR" sz="2400" b="1" dirty="0"/>
              <a:t>Descarbonização</a:t>
            </a:r>
          </a:p>
        </p:txBody>
      </p:sp>
    </p:spTree>
    <p:extLst>
      <p:ext uri="{BB962C8B-B14F-4D97-AF65-F5344CB8AC3E}">
        <p14:creationId xmlns:p14="http://schemas.microsoft.com/office/powerpoint/2010/main" val="14624125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Regularizando a base brasileira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098622"/>
            <a:ext cx="1876425" cy="1628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lipse 3"/>
          <p:cNvSpPr/>
          <p:nvPr/>
        </p:nvSpPr>
        <p:spPr>
          <a:xfrm>
            <a:off x="5364088" y="1628800"/>
            <a:ext cx="2448272" cy="72008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/>
              <a:t>Centrais Flexíveis</a:t>
            </a:r>
          </a:p>
        </p:txBody>
      </p:sp>
      <p:sp>
        <p:nvSpPr>
          <p:cNvPr id="5" name="Elipse 4"/>
          <p:cNvSpPr/>
          <p:nvPr/>
        </p:nvSpPr>
        <p:spPr>
          <a:xfrm>
            <a:off x="5453067" y="3573016"/>
            <a:ext cx="2448272" cy="72008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/>
              <a:t>Estocagem</a:t>
            </a:r>
          </a:p>
        </p:txBody>
      </p:sp>
      <p:sp>
        <p:nvSpPr>
          <p:cNvPr id="6" name="Elipse 5"/>
          <p:cNvSpPr/>
          <p:nvPr/>
        </p:nvSpPr>
        <p:spPr>
          <a:xfrm>
            <a:off x="5568096" y="5263801"/>
            <a:ext cx="2448272" cy="72008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/>
              <a:t>Rede</a:t>
            </a:r>
          </a:p>
        </p:txBody>
      </p:sp>
      <p:sp>
        <p:nvSpPr>
          <p:cNvPr id="7" name="Retângulo 6"/>
          <p:cNvSpPr/>
          <p:nvPr/>
        </p:nvSpPr>
        <p:spPr>
          <a:xfrm>
            <a:off x="5580112" y="2726891"/>
            <a:ext cx="2142318" cy="43204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Hidrelétricas</a:t>
            </a:r>
          </a:p>
        </p:txBody>
      </p:sp>
      <p:sp>
        <p:nvSpPr>
          <p:cNvPr id="8" name="Retângulo 7"/>
          <p:cNvSpPr/>
          <p:nvPr/>
        </p:nvSpPr>
        <p:spPr>
          <a:xfrm>
            <a:off x="5765320" y="6272431"/>
            <a:ext cx="2142318" cy="43204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SIN</a:t>
            </a:r>
          </a:p>
        </p:txBody>
      </p:sp>
      <p:sp>
        <p:nvSpPr>
          <p:cNvPr id="9" name="Retângulo 8"/>
          <p:cNvSpPr/>
          <p:nvPr/>
        </p:nvSpPr>
        <p:spPr>
          <a:xfrm>
            <a:off x="5686115" y="4600204"/>
            <a:ext cx="2142318" cy="43204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Reservatórios</a:t>
            </a:r>
          </a:p>
        </p:txBody>
      </p:sp>
      <p:sp>
        <p:nvSpPr>
          <p:cNvPr id="10" name="Retângulo 9"/>
          <p:cNvSpPr/>
          <p:nvPr/>
        </p:nvSpPr>
        <p:spPr>
          <a:xfrm>
            <a:off x="1893886" y="5263801"/>
            <a:ext cx="2480123" cy="108012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/>
              <a:t>Redução enorme dos custos da transição</a:t>
            </a:r>
          </a:p>
        </p:txBody>
      </p:sp>
    </p:spTree>
    <p:extLst>
      <p:ext uri="{BB962C8B-B14F-4D97-AF65-F5344CB8AC3E}">
        <p14:creationId xmlns:p14="http://schemas.microsoft.com/office/powerpoint/2010/main" val="35578382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8866" y="116632"/>
            <a:ext cx="8363272" cy="1156990"/>
          </a:xfrm>
        </p:spPr>
        <p:txBody>
          <a:bodyPr>
            <a:normAutofit fontScale="90000"/>
          </a:bodyPr>
          <a:lstStyle/>
          <a:p>
            <a:r>
              <a:rPr lang="pt-BR" dirty="0"/>
              <a:t>Quem arca com os custos da transição?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268760"/>
            <a:ext cx="8496944" cy="4930427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2800" dirty="0"/>
              <a:t>Exige uma grande mobilização de recursos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2800" dirty="0"/>
              <a:t>Predominância de custos fixos – adaptação e criação de novas infraestruturas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2800" dirty="0"/>
              <a:t>A repartição dos custos e as incertezas inerentes ao processo (indefinição de paradigma tecnológico) geram conflitos de tal monta que só podem administrados pelo Estado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2800" dirty="0"/>
              <a:t>A gravidade e a radicalidade das transformações envolvidas precisam ser reconhecidas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2800" dirty="0"/>
              <a:t>Coordenação física, econômico e política (redesenho de normas e da organização da indústria) </a:t>
            </a:r>
          </a:p>
        </p:txBody>
      </p:sp>
    </p:spTree>
    <p:extLst>
      <p:ext uri="{BB962C8B-B14F-4D97-AF65-F5344CB8AC3E}">
        <p14:creationId xmlns:p14="http://schemas.microsoft.com/office/powerpoint/2010/main" val="29861139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Estado</a:t>
            </a:r>
          </a:p>
        </p:txBody>
      </p:sp>
      <p:sp>
        <p:nvSpPr>
          <p:cNvPr id="3" name="Elipse 2"/>
          <p:cNvSpPr/>
          <p:nvPr/>
        </p:nvSpPr>
        <p:spPr>
          <a:xfrm>
            <a:off x="1115616" y="1844825"/>
            <a:ext cx="3240360" cy="2160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/>
              <a:t>Coordenação e Centralização dos Recursos</a:t>
            </a:r>
          </a:p>
        </p:txBody>
      </p:sp>
      <p:sp>
        <p:nvSpPr>
          <p:cNvPr id="4" name="Elipse 3"/>
          <p:cNvSpPr/>
          <p:nvPr/>
        </p:nvSpPr>
        <p:spPr>
          <a:xfrm>
            <a:off x="1115616" y="4221089"/>
            <a:ext cx="3240360" cy="216024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/>
              <a:t>Gestão Pública dos interesses</a:t>
            </a:r>
          </a:p>
        </p:txBody>
      </p:sp>
      <p:sp>
        <p:nvSpPr>
          <p:cNvPr id="5" name="Triângulo isósceles 4"/>
          <p:cNvSpPr/>
          <p:nvPr/>
        </p:nvSpPr>
        <p:spPr>
          <a:xfrm>
            <a:off x="4941555" y="2492896"/>
            <a:ext cx="2658124" cy="2006027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/>
              <a:t>Estado</a:t>
            </a:r>
          </a:p>
        </p:txBody>
      </p:sp>
      <p:sp>
        <p:nvSpPr>
          <p:cNvPr id="6" name="Retângulo 5"/>
          <p:cNvSpPr/>
          <p:nvPr/>
        </p:nvSpPr>
        <p:spPr>
          <a:xfrm>
            <a:off x="4941554" y="4946266"/>
            <a:ext cx="2870805" cy="85899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/>
              <a:t>Redução de custos</a:t>
            </a:r>
          </a:p>
        </p:txBody>
      </p:sp>
    </p:spTree>
    <p:extLst>
      <p:ext uri="{BB962C8B-B14F-4D97-AF65-F5344CB8AC3E}">
        <p14:creationId xmlns:p14="http://schemas.microsoft.com/office/powerpoint/2010/main" val="14684990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Eletrobrás</a:t>
            </a:r>
          </a:p>
        </p:txBody>
      </p:sp>
      <p:sp>
        <p:nvSpPr>
          <p:cNvPr id="3" name="AutoShape 2" descr="Resultado de imagem para eletrobr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6150" name="Picture 6" descr="Resultado de imagem para eletrobra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227834"/>
            <a:ext cx="2160240" cy="1353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de cantos arredondados 4"/>
          <p:cNvSpPr/>
          <p:nvPr/>
        </p:nvSpPr>
        <p:spPr>
          <a:xfrm>
            <a:off x="2771800" y="1556792"/>
            <a:ext cx="2880320" cy="102773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/>
              <a:t>44 % da geração hidráulica</a:t>
            </a:r>
          </a:p>
        </p:txBody>
      </p:sp>
      <p:sp>
        <p:nvSpPr>
          <p:cNvPr id="7" name="Retângulo de cantos arredondados 6"/>
          <p:cNvSpPr/>
          <p:nvPr/>
        </p:nvSpPr>
        <p:spPr>
          <a:xfrm>
            <a:off x="147768" y="3509939"/>
            <a:ext cx="2880320" cy="102773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/>
              <a:t>47 % da transmissão</a:t>
            </a:r>
          </a:p>
        </p:txBody>
      </p:sp>
      <p:sp>
        <p:nvSpPr>
          <p:cNvPr id="8" name="Retângulo de cantos arredondados 7"/>
          <p:cNvSpPr/>
          <p:nvPr/>
        </p:nvSpPr>
        <p:spPr>
          <a:xfrm>
            <a:off x="2771800" y="5238131"/>
            <a:ext cx="2880320" cy="102773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/>
              <a:t>50 % dos reservatórios</a:t>
            </a:r>
          </a:p>
        </p:txBody>
      </p:sp>
      <p:sp>
        <p:nvSpPr>
          <p:cNvPr id="9" name="Retângulo de cantos arredondados 8"/>
          <p:cNvSpPr/>
          <p:nvPr/>
        </p:nvSpPr>
        <p:spPr>
          <a:xfrm>
            <a:off x="5974920" y="3429000"/>
            <a:ext cx="2880320" cy="1108668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/>
              <a:t>Metade dos ativos estratégicos da transição</a:t>
            </a:r>
          </a:p>
        </p:txBody>
      </p:sp>
    </p:spTree>
    <p:extLst>
      <p:ext uri="{BB962C8B-B14F-4D97-AF65-F5344CB8AC3E}">
        <p14:creationId xmlns:p14="http://schemas.microsoft.com/office/powerpoint/2010/main" val="33859574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1640" y="1844824"/>
            <a:ext cx="7056784" cy="36004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dirty="0"/>
              <a:t>Privatizar a Eletrobras é simplesmente abrir mão do futuro</a:t>
            </a:r>
          </a:p>
        </p:txBody>
      </p:sp>
    </p:spTree>
    <p:extLst>
      <p:ext uri="{BB962C8B-B14F-4D97-AF65-F5344CB8AC3E}">
        <p14:creationId xmlns:p14="http://schemas.microsoft.com/office/powerpoint/2010/main" val="1463083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714202"/>
          </a:xfrm>
        </p:spPr>
        <p:txBody>
          <a:bodyPr>
            <a:normAutofit fontScale="90000"/>
          </a:bodyPr>
          <a:lstStyle/>
          <a:p>
            <a:r>
              <a:rPr lang="pt-BR" dirty="0"/>
              <a:t>A urgência: Emergência climática</a:t>
            </a:r>
            <a:br>
              <a:rPr lang="pt-BR" dirty="0"/>
            </a:br>
            <a:r>
              <a:rPr lang="pt-BR" sz="2700" dirty="0"/>
              <a:t>As emissões relacionadas ao setor de energia (BAS) em menos de 20 anos ultrapassarão o limite previsto para garantir o equilíbrio do clima 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02" t="35833" r="26103" b="22309"/>
          <a:stretch/>
        </p:blipFill>
        <p:spPr bwMode="auto">
          <a:xfrm>
            <a:off x="107504" y="2006285"/>
            <a:ext cx="8928992" cy="4552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833" y="654120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prstClr val="black"/>
                </a:solidFill>
              </a:rPr>
              <a:t>IRENA, 2018</a:t>
            </a:r>
          </a:p>
        </p:txBody>
      </p:sp>
    </p:spTree>
    <p:extLst>
      <p:ext uri="{BB962C8B-B14F-4D97-AF65-F5344CB8AC3E}">
        <p14:creationId xmlns:p14="http://schemas.microsoft.com/office/powerpoint/2010/main" val="3344778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363272" cy="936104"/>
          </a:xfrm>
        </p:spPr>
        <p:txBody>
          <a:bodyPr>
            <a:normAutofit fontScale="90000"/>
          </a:bodyPr>
          <a:lstStyle/>
          <a:p>
            <a:r>
              <a:rPr lang="pt-BR" dirty="0"/>
              <a:t>Como seria o portfolio de geração de eletricidade pós-transição?</a:t>
            </a:r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834" t="12296"/>
          <a:stretch/>
        </p:blipFill>
        <p:spPr bwMode="auto">
          <a:xfrm>
            <a:off x="42161" y="1684839"/>
            <a:ext cx="9225682" cy="5167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107504" y="1284729"/>
            <a:ext cx="6408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prstClr val="black"/>
                </a:solidFill>
              </a:rPr>
              <a:t>2°C cenário para geração de eletricidade: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6660232" y="6021288"/>
            <a:ext cx="2304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err="1">
                <a:solidFill>
                  <a:prstClr val="black"/>
                </a:solidFill>
              </a:rPr>
              <a:t>REmap</a:t>
            </a:r>
            <a:r>
              <a:rPr lang="pt-BR" sz="1200" dirty="0">
                <a:solidFill>
                  <a:prstClr val="black"/>
                </a:solidFill>
              </a:rPr>
              <a:t> 2050, IRENA 2018</a:t>
            </a:r>
          </a:p>
        </p:txBody>
      </p:sp>
    </p:spTree>
    <p:extLst>
      <p:ext uri="{BB962C8B-B14F-4D97-AF65-F5344CB8AC3E}">
        <p14:creationId xmlns:p14="http://schemas.microsoft.com/office/powerpoint/2010/main" val="375487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Mudança Radical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1520" y="1412776"/>
            <a:ext cx="4040188" cy="639762"/>
          </a:xfrm>
        </p:spPr>
        <p:txBody>
          <a:bodyPr>
            <a:normAutofit/>
          </a:bodyPr>
          <a:lstStyle/>
          <a:p>
            <a:r>
              <a:rPr lang="pt-BR" sz="2800" b="0" dirty="0">
                <a:solidFill>
                  <a:srgbClr val="000099"/>
                </a:solidFill>
              </a:rPr>
              <a:t>No Campo Econômico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51520" y="2132856"/>
            <a:ext cx="4176464" cy="4464496"/>
          </a:xfrm>
        </p:spPr>
        <p:txBody>
          <a:bodyPr>
            <a:normAutofit/>
          </a:bodyPr>
          <a:lstStyle/>
          <a:p>
            <a:r>
              <a:rPr lang="pt-BR" sz="2600" dirty="0"/>
              <a:t>Incerteza e Complexidade</a:t>
            </a:r>
          </a:p>
          <a:p>
            <a:pPr lvl="1"/>
            <a:r>
              <a:rPr lang="pt-BR" sz="2200" dirty="0"/>
              <a:t>Cada vez mais difícil decidir</a:t>
            </a:r>
          </a:p>
          <a:p>
            <a:pPr lvl="2"/>
            <a:r>
              <a:rPr lang="pt-BR" sz="2200" dirty="0"/>
              <a:t>A sua posição real dentro do jogo</a:t>
            </a:r>
          </a:p>
          <a:p>
            <a:pPr lvl="2"/>
            <a:r>
              <a:rPr lang="pt-BR" sz="2200" dirty="0"/>
              <a:t>As consequências das suas escolhas</a:t>
            </a:r>
          </a:p>
          <a:p>
            <a:pPr lvl="1"/>
            <a:r>
              <a:rPr lang="pt-BR" sz="2200" dirty="0"/>
              <a:t>O jogo fica cada vez mais difícil de ser jogado</a:t>
            </a:r>
          </a:p>
          <a:p>
            <a:pPr lvl="1"/>
            <a:r>
              <a:rPr lang="pt-BR" sz="2200" dirty="0"/>
              <a:t>O horizonte econômico fica menor</a:t>
            </a:r>
          </a:p>
          <a:p>
            <a:pPr lvl="2"/>
            <a:r>
              <a:rPr lang="pt-BR" sz="2200" dirty="0"/>
              <a:t>“</a:t>
            </a:r>
            <a:r>
              <a:rPr lang="pt-BR" sz="2200" dirty="0" err="1"/>
              <a:t>Curtoprazismo</a:t>
            </a:r>
            <a:r>
              <a:rPr lang="pt-BR" sz="2200" dirty="0"/>
              <a:t>”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860032" y="1412776"/>
            <a:ext cx="4041775" cy="639762"/>
          </a:xfrm>
        </p:spPr>
        <p:txBody>
          <a:bodyPr>
            <a:normAutofit/>
          </a:bodyPr>
          <a:lstStyle/>
          <a:p>
            <a:r>
              <a:rPr lang="pt-BR" sz="2800" b="0" dirty="0">
                <a:solidFill>
                  <a:srgbClr val="000099"/>
                </a:solidFill>
              </a:rPr>
              <a:t>No Campo político/Social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932040" y="2132856"/>
            <a:ext cx="4032448" cy="4709192"/>
          </a:xfrm>
        </p:spPr>
        <p:txBody>
          <a:bodyPr>
            <a:normAutofit/>
          </a:bodyPr>
          <a:lstStyle/>
          <a:p>
            <a:r>
              <a:rPr lang="pt-BR" sz="2600" dirty="0"/>
              <a:t>Disputas e Conflitos</a:t>
            </a:r>
          </a:p>
          <a:p>
            <a:pPr lvl="1"/>
            <a:r>
              <a:rPr lang="pt-BR" sz="2200" dirty="0"/>
              <a:t>Quem fica com o prêmio e quem fica com o mico (GN-BR)</a:t>
            </a:r>
          </a:p>
          <a:p>
            <a:pPr lvl="1"/>
            <a:r>
              <a:rPr lang="pt-BR" sz="2200" dirty="0"/>
              <a:t>Perdedores X Ganhadores</a:t>
            </a:r>
          </a:p>
          <a:p>
            <a:pPr lvl="1"/>
            <a:r>
              <a:rPr lang="pt-BR" sz="2200" dirty="0"/>
              <a:t>Ônus X Bônus</a:t>
            </a:r>
          </a:p>
          <a:p>
            <a:pPr lvl="1"/>
            <a:r>
              <a:rPr lang="pt-BR" sz="2200" dirty="0"/>
              <a:t>Custos X Benefícios</a:t>
            </a:r>
          </a:p>
          <a:p>
            <a:pPr lvl="1"/>
            <a:r>
              <a:rPr lang="pt-BR" sz="2200" dirty="0"/>
              <a:t>Lucros X prejuízos</a:t>
            </a:r>
          </a:p>
          <a:p>
            <a:pPr lvl="1"/>
            <a:r>
              <a:rPr lang="pt-BR" sz="2200" dirty="0"/>
              <a:t>O horizonte político fica menor</a:t>
            </a:r>
          </a:p>
          <a:p>
            <a:pPr lvl="2"/>
            <a:r>
              <a:rPr lang="pt-BR" sz="2200" dirty="0"/>
              <a:t>Agenda própria</a:t>
            </a:r>
          </a:p>
          <a:p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115975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Impasse</a:t>
            </a:r>
          </a:p>
        </p:txBody>
      </p:sp>
      <p:sp>
        <p:nvSpPr>
          <p:cNvPr id="3" name="Elipse 2"/>
          <p:cNvSpPr/>
          <p:nvPr/>
        </p:nvSpPr>
        <p:spPr>
          <a:xfrm>
            <a:off x="179512" y="2384289"/>
            <a:ext cx="2448272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/>
              <a:t>Incertezas</a:t>
            </a:r>
          </a:p>
        </p:txBody>
      </p:sp>
      <p:sp>
        <p:nvSpPr>
          <p:cNvPr id="8" name="Elipse 7"/>
          <p:cNvSpPr/>
          <p:nvPr/>
        </p:nvSpPr>
        <p:spPr>
          <a:xfrm>
            <a:off x="6695728" y="2377896"/>
            <a:ext cx="2448272" cy="151216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/>
              <a:t>Conflitos</a:t>
            </a:r>
          </a:p>
        </p:txBody>
      </p:sp>
      <p:sp>
        <p:nvSpPr>
          <p:cNvPr id="9" name="Elipse 8"/>
          <p:cNvSpPr/>
          <p:nvPr/>
        </p:nvSpPr>
        <p:spPr>
          <a:xfrm>
            <a:off x="3131840" y="2377896"/>
            <a:ext cx="3096344" cy="151216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700" dirty="0"/>
              <a:t>Complexidade</a:t>
            </a:r>
          </a:p>
        </p:txBody>
      </p:sp>
      <p:sp>
        <p:nvSpPr>
          <p:cNvPr id="10" name="Retângulo 9"/>
          <p:cNvSpPr/>
          <p:nvPr/>
        </p:nvSpPr>
        <p:spPr>
          <a:xfrm>
            <a:off x="971600" y="4688545"/>
            <a:ext cx="7272808" cy="93610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/>
              <a:t>Não tem jogo </a:t>
            </a:r>
          </a:p>
        </p:txBody>
      </p:sp>
      <p:sp>
        <p:nvSpPr>
          <p:cNvPr id="11" name="Seta para baixo 10"/>
          <p:cNvSpPr/>
          <p:nvPr/>
        </p:nvSpPr>
        <p:spPr>
          <a:xfrm rot="10800000">
            <a:off x="2582033" y="1786402"/>
            <a:ext cx="576064" cy="2376264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Seta para baixo 11"/>
          <p:cNvSpPr/>
          <p:nvPr/>
        </p:nvSpPr>
        <p:spPr>
          <a:xfrm rot="10800000">
            <a:off x="6185291" y="1786402"/>
            <a:ext cx="576064" cy="2376264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6731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Estado e a Transição</a:t>
            </a:r>
          </a:p>
        </p:txBody>
      </p:sp>
      <p:sp>
        <p:nvSpPr>
          <p:cNvPr id="3" name="Elipse 2"/>
          <p:cNvSpPr/>
          <p:nvPr/>
        </p:nvSpPr>
        <p:spPr>
          <a:xfrm>
            <a:off x="899592" y="1700809"/>
            <a:ext cx="3240360" cy="2304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/>
              <a:t>Reduzir incertezas complexidade</a:t>
            </a:r>
          </a:p>
        </p:txBody>
      </p:sp>
      <p:sp>
        <p:nvSpPr>
          <p:cNvPr id="9" name="Elipse 8"/>
          <p:cNvSpPr/>
          <p:nvPr/>
        </p:nvSpPr>
        <p:spPr>
          <a:xfrm>
            <a:off x="1043608" y="4375301"/>
            <a:ext cx="2952328" cy="215004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/>
              <a:t>Gerir conflitos</a:t>
            </a:r>
          </a:p>
        </p:txBody>
      </p:sp>
      <p:sp>
        <p:nvSpPr>
          <p:cNvPr id="4" name="Triângulo isósceles 3"/>
          <p:cNvSpPr/>
          <p:nvPr/>
        </p:nvSpPr>
        <p:spPr>
          <a:xfrm>
            <a:off x="5121574" y="1988840"/>
            <a:ext cx="2798797" cy="2294059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/>
              <a:t>Estado</a:t>
            </a:r>
          </a:p>
        </p:txBody>
      </p:sp>
      <p:sp>
        <p:nvSpPr>
          <p:cNvPr id="5" name="Retângulo 4"/>
          <p:cNvSpPr/>
          <p:nvPr/>
        </p:nvSpPr>
        <p:spPr>
          <a:xfrm>
            <a:off x="4941554" y="4946266"/>
            <a:ext cx="3158838" cy="107502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/>
              <a:t>Viabilizar o jogo</a:t>
            </a:r>
          </a:p>
        </p:txBody>
      </p:sp>
    </p:spTree>
    <p:extLst>
      <p:ext uri="{BB962C8B-B14F-4D97-AF65-F5344CB8AC3E}">
        <p14:creationId xmlns:p14="http://schemas.microsoft.com/office/powerpoint/2010/main" val="3558344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3648"/>
            <a:ext cx="8229600" cy="1143000"/>
          </a:xfrm>
        </p:spPr>
        <p:txBody>
          <a:bodyPr/>
          <a:lstStyle/>
          <a:p>
            <a:r>
              <a:rPr lang="pt-BR" dirty="0"/>
              <a:t>Porque só pode ser o Estado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313384"/>
            <a:ext cx="8568952" cy="5544616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pt-BR" sz="2400" dirty="0"/>
              <a:t>Só os governos têm a responsabilidade mais clara de agir e o maior escopo para moldar o futuro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pt-BR" sz="2400" dirty="0"/>
              <a:t>Responsabilidade e legitimidade social e política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pt-BR" sz="2400" dirty="0"/>
              <a:t>Capacidade de mobilizar recursos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pt-BR" sz="2400" dirty="0"/>
              <a:t>Só os governos têm a legitimidade e a liderança política para gerir os conflitos econômicos e sociais e garantir a segurança de abastecimento </a:t>
            </a:r>
            <a:r>
              <a:rPr lang="pt-BR" sz="2400" dirty="0">
                <a:solidFill>
                  <a:srgbClr val="002060"/>
                </a:solidFill>
              </a:rPr>
              <a:t>(Energy Outlook 2019 – AIE)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pt-BR" sz="2400" dirty="0">
                <a:solidFill>
                  <a:srgbClr val="FF0000"/>
                </a:solidFill>
              </a:rPr>
              <a:t>A setor de energia não pode ser visto como um setor a parte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pt-BR" sz="2400" dirty="0">
                <a:solidFill>
                  <a:srgbClr val="FF0000"/>
                </a:solidFill>
              </a:rPr>
              <a:t>É ele que permite a existência do mundo moderno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pt-BR" sz="2400" dirty="0">
                <a:solidFill>
                  <a:srgbClr val="FF0000"/>
                </a:solidFill>
              </a:rPr>
              <a:t>Estado soberano é aquele que consegue garantir acesso às fontes modernas de energia</a:t>
            </a: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2400" dirty="0">
                <a:solidFill>
                  <a:srgbClr val="FF0000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97788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8626" y="188640"/>
            <a:ext cx="8359838" cy="1008112"/>
          </a:xfrm>
        </p:spPr>
        <p:txBody>
          <a:bodyPr>
            <a:normAutofit fontScale="90000"/>
          </a:bodyPr>
          <a:lstStyle/>
          <a:p>
            <a:r>
              <a:rPr lang="pt-BR" dirty="0"/>
              <a:t>Como garantir a segurança de abastecimento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5445224"/>
          </a:xfrm>
        </p:spPr>
        <p:txBody>
          <a:bodyPr>
            <a:normAutofit/>
          </a:bodyPr>
          <a:lstStyle/>
          <a:p>
            <a:r>
              <a:rPr lang="pt-BR" sz="2800" dirty="0"/>
              <a:t>A transição energética é um problema de </a:t>
            </a:r>
            <a:r>
              <a:rPr lang="pt-BR" sz="2800" b="1" dirty="0"/>
              <a:t>política energética</a:t>
            </a:r>
          </a:p>
          <a:p>
            <a:pPr marL="1371600" lvl="3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pt-BR" sz="2600" dirty="0"/>
              <a:t>Como garantir que haverá eletricidade para o desenvolvimento econômico e social do País? </a:t>
            </a:r>
            <a:r>
              <a:rPr lang="pt-BR" sz="2600" b="1" dirty="0"/>
              <a:t>custos de transição </a:t>
            </a:r>
            <a:r>
              <a:rPr lang="pt-BR" sz="2600" dirty="0"/>
              <a:t>/</a:t>
            </a:r>
            <a:r>
              <a:rPr lang="pt-BR" sz="2600" b="1" dirty="0"/>
              <a:t>justiça climática</a:t>
            </a:r>
          </a:p>
          <a:p>
            <a:pPr marL="1371600" lvl="3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pt-BR" sz="2600" dirty="0"/>
              <a:t>Como alocar os custos da transição? E.U.: “Como fazer uma transição energética baseada em solidariedade, segurança, competitividade e inovação?”</a:t>
            </a:r>
            <a:r>
              <a:rPr lang="pt-BR" sz="2800" dirty="0"/>
              <a:t> </a:t>
            </a:r>
            <a:r>
              <a:rPr lang="pt-BR" sz="1800" dirty="0"/>
              <a:t>Agora </a:t>
            </a:r>
            <a:r>
              <a:rPr lang="pt-BR" sz="1800" dirty="0" err="1"/>
              <a:t>Energiewende</a:t>
            </a:r>
            <a:r>
              <a:rPr lang="pt-BR" sz="1800" dirty="0"/>
              <a:t>, 2019</a:t>
            </a:r>
            <a:endParaRPr lang="pt-BR" sz="3200" dirty="0"/>
          </a:p>
        </p:txBody>
      </p:sp>
      <p:cxnSp>
        <p:nvCxnSpPr>
          <p:cNvPr id="5" name="Conector angulado 4"/>
          <p:cNvCxnSpPr/>
          <p:nvPr/>
        </p:nvCxnSpPr>
        <p:spPr>
          <a:xfrm>
            <a:off x="827584" y="2457552"/>
            <a:ext cx="792088" cy="369471"/>
          </a:xfrm>
          <a:prstGeom prst="bentConnector3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ixaDeTexto 13"/>
          <p:cNvSpPr txBox="1"/>
          <p:nvPr/>
        </p:nvSpPr>
        <p:spPr>
          <a:xfrm>
            <a:off x="971600" y="5721135"/>
            <a:ext cx="7272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prstClr val="black"/>
                </a:solidFill>
              </a:rPr>
              <a:t>Não é problema de natureza regulatória</a:t>
            </a:r>
          </a:p>
        </p:txBody>
      </p:sp>
    </p:spTree>
    <p:extLst>
      <p:ext uri="{BB962C8B-B14F-4D97-AF65-F5344CB8AC3E}">
        <p14:creationId xmlns:p14="http://schemas.microsoft.com/office/powerpoint/2010/main" val="38919026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1200</TotalTime>
  <Words>1239</Words>
  <Application>Microsoft Office PowerPoint</Application>
  <PresentationFormat>Apresentação na tela (4:3)</PresentationFormat>
  <Paragraphs>201</Paragraphs>
  <Slides>27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28" baseType="lpstr">
      <vt:lpstr>Tema do Office</vt:lpstr>
      <vt:lpstr>A importância da Eletrobras estatal para o funcionamento do SEB e para o Estado Nacional</vt:lpstr>
      <vt:lpstr>O contexto - A Transição Energética</vt:lpstr>
      <vt:lpstr>A urgência: Emergência climática As emissões relacionadas ao setor de energia (BAS) em menos de 20 anos ultrapassarão o limite previsto para garantir o equilíbrio do clima </vt:lpstr>
      <vt:lpstr>Como seria o portfolio de geração de eletricidade pós-transição?</vt:lpstr>
      <vt:lpstr>Mudança Radical</vt:lpstr>
      <vt:lpstr>Impasse</vt:lpstr>
      <vt:lpstr>O Estado e a Transição</vt:lpstr>
      <vt:lpstr>Porque só pode ser o Estado</vt:lpstr>
      <vt:lpstr>Como garantir a segurança de abastecimento</vt:lpstr>
      <vt:lpstr>A privatização em um agenda contemporânea</vt:lpstr>
      <vt:lpstr>A privatização em um agenda extemporânea</vt:lpstr>
      <vt:lpstr>A não – agenda brasileira</vt:lpstr>
      <vt:lpstr>O Motor da Mudança</vt:lpstr>
      <vt:lpstr>O que interessa</vt:lpstr>
      <vt:lpstr>Descarbonização - Propostas</vt:lpstr>
      <vt:lpstr>Intermitência</vt:lpstr>
      <vt:lpstr>Como manter controle sobre os recursos energéticos</vt:lpstr>
      <vt:lpstr>Regularizando a base</vt:lpstr>
      <vt:lpstr>A nova base - Renovável</vt:lpstr>
      <vt:lpstr>Enquanto a inovação não vem</vt:lpstr>
      <vt:lpstr>O Brasil</vt:lpstr>
      <vt:lpstr>Qual é a transição brasileira?</vt:lpstr>
      <vt:lpstr>Regularizando a base brasileira</vt:lpstr>
      <vt:lpstr>Quem arca com os custos da transição?</vt:lpstr>
      <vt:lpstr>O Estado</vt:lpstr>
      <vt:lpstr>A Eletrobrás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Ronaldo Bicalho</dc:creator>
  <cp:lastModifiedBy>fernandolula0311@outlook.com.br</cp:lastModifiedBy>
  <cp:revision>68</cp:revision>
  <dcterms:created xsi:type="dcterms:W3CDTF">2020-01-15T18:09:05Z</dcterms:created>
  <dcterms:modified xsi:type="dcterms:W3CDTF">2020-01-23T21:55:43Z</dcterms:modified>
</cp:coreProperties>
</file>